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68" r:id="rId5"/>
    <p:sldId id="269" r:id="rId6"/>
    <p:sldId id="260" r:id="rId7"/>
    <p:sldId id="261" r:id="rId8"/>
    <p:sldId id="262" r:id="rId9"/>
    <p:sldId id="263" r:id="rId10"/>
    <p:sldId id="272" r:id="rId11"/>
    <p:sldId id="273" r:id="rId12"/>
    <p:sldId id="264" r:id="rId13"/>
    <p:sldId id="265" r:id="rId14"/>
    <p:sldId id="274" r:id="rId15"/>
    <p:sldId id="275" r:id="rId16"/>
    <p:sldId id="276" r:id="rId17"/>
    <p:sldId id="277" r:id="rId18"/>
    <p:sldId id="278" r:id="rId19"/>
    <p:sldId id="279" r:id="rId20"/>
    <p:sldId id="280" r:id="rId21"/>
    <p:sldId id="266" r:id="rId22"/>
    <p:sldId id="267" r:id="rId2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85" autoAdjust="0"/>
    <p:restoredTop sz="94660"/>
  </p:normalViewPr>
  <p:slideViewPr>
    <p:cSldViewPr snapToGrid="0" snapToObjects="1">
      <p:cViewPr varScale="1">
        <p:scale>
          <a:sx n="65" d="100"/>
          <a:sy n="65" d="100"/>
        </p:scale>
        <p:origin x="147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0B251A0-6584-4E59-B8E8-19EC3F0C0A7C}" type="doc">
      <dgm:prSet loTypeId="urn:microsoft.com/office/officeart/2005/8/layout/default" loCatId="list" qsTypeId="urn:microsoft.com/office/officeart/2005/8/quickstyle/simple4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E4F86831-7F24-4B93-9430-9E46A54ADAFE}">
      <dgm:prSet/>
      <dgm:spPr/>
      <dgm:t>
        <a:bodyPr/>
        <a:lstStyle/>
        <a:p>
          <a:r>
            <a:rPr lang="ru-RU" b="1" dirty="0"/>
            <a:t>Јакне институционални и човечки капацитети на општините</a:t>
          </a:r>
          <a:endParaRPr lang="en-US" b="1" dirty="0"/>
        </a:p>
      </dgm:t>
    </dgm:pt>
    <dgm:pt modelId="{68EAD599-8A6E-4E97-810D-F0A4D86DB190}" type="parTrans" cxnId="{95F9318A-ADB9-411F-8A07-2B40FE8ABBB0}">
      <dgm:prSet/>
      <dgm:spPr/>
      <dgm:t>
        <a:bodyPr/>
        <a:lstStyle/>
        <a:p>
          <a:endParaRPr lang="en-US"/>
        </a:p>
      </dgm:t>
    </dgm:pt>
    <dgm:pt modelId="{68C398D3-8525-4ECD-9BE5-8AA859238916}" type="sibTrans" cxnId="{95F9318A-ADB9-411F-8A07-2B40FE8ABBB0}">
      <dgm:prSet/>
      <dgm:spPr/>
      <dgm:t>
        <a:bodyPr/>
        <a:lstStyle/>
        <a:p>
          <a:endParaRPr lang="en-US"/>
        </a:p>
      </dgm:t>
    </dgm:pt>
    <dgm:pt modelId="{BFDDDE49-CD95-47FC-8F0C-82C4C7F95146}">
      <dgm:prSet/>
      <dgm:spPr/>
      <dgm:t>
        <a:bodyPr/>
        <a:lstStyle/>
        <a:p>
          <a:r>
            <a:rPr lang="ru-RU" b="1" dirty="0"/>
            <a:t>Обезбедува експертска, техничка и менторска поддршка за спроведување на локални политики и проекти</a:t>
          </a:r>
          <a:endParaRPr lang="en-US" b="1" dirty="0"/>
        </a:p>
      </dgm:t>
    </dgm:pt>
    <dgm:pt modelId="{7828EE6D-F305-4F06-9850-65EE8D9CFB36}" type="parTrans" cxnId="{6D5C5E02-5762-4FE4-A174-69A278E4EE09}">
      <dgm:prSet/>
      <dgm:spPr/>
      <dgm:t>
        <a:bodyPr/>
        <a:lstStyle/>
        <a:p>
          <a:endParaRPr lang="en-US"/>
        </a:p>
      </dgm:t>
    </dgm:pt>
    <dgm:pt modelId="{AFC80D0A-2553-4CF1-902B-166FC46231CD}" type="sibTrans" cxnId="{6D5C5E02-5762-4FE4-A174-69A278E4EE09}">
      <dgm:prSet/>
      <dgm:spPr/>
      <dgm:t>
        <a:bodyPr/>
        <a:lstStyle/>
        <a:p>
          <a:endParaRPr lang="en-US"/>
        </a:p>
      </dgm:t>
    </dgm:pt>
    <dgm:pt modelId="{0C855C54-3543-4865-8A83-6359279843EC}">
      <dgm:prSet/>
      <dgm:spPr/>
      <dgm:t>
        <a:bodyPr/>
        <a:lstStyle/>
        <a:p>
          <a:r>
            <a:rPr lang="ru-RU" b="1" dirty="0"/>
            <a:t>Поттикнува дигитална трансформација на локално ниво</a:t>
          </a:r>
          <a:endParaRPr lang="en-US" b="1" dirty="0"/>
        </a:p>
      </dgm:t>
    </dgm:pt>
    <dgm:pt modelId="{05D6E0B6-6C96-4A85-8D3D-CF33AA69693B}" type="parTrans" cxnId="{746FFAA2-857A-4BAD-B33E-AED7F76E40F5}">
      <dgm:prSet/>
      <dgm:spPr/>
      <dgm:t>
        <a:bodyPr/>
        <a:lstStyle/>
        <a:p>
          <a:endParaRPr lang="en-US"/>
        </a:p>
      </dgm:t>
    </dgm:pt>
    <dgm:pt modelId="{07D3BF2F-A00F-434A-AB71-FF148BCF55F6}" type="sibTrans" cxnId="{746FFAA2-857A-4BAD-B33E-AED7F76E40F5}">
      <dgm:prSet/>
      <dgm:spPr/>
      <dgm:t>
        <a:bodyPr/>
        <a:lstStyle/>
        <a:p>
          <a:endParaRPr lang="en-US"/>
        </a:p>
      </dgm:t>
    </dgm:pt>
    <dgm:pt modelId="{A4257974-03EF-4844-B5FF-E7DA6118693C}">
      <dgm:prSet/>
      <dgm:spPr/>
      <dgm:t>
        <a:bodyPr/>
        <a:lstStyle/>
        <a:p>
          <a:r>
            <a:rPr lang="ru-RU" b="1" dirty="0"/>
            <a:t>Создава мрежа за соработка и размена на добри практики меѓу општините</a:t>
          </a:r>
          <a:endParaRPr lang="en-US" b="1" dirty="0"/>
        </a:p>
      </dgm:t>
    </dgm:pt>
    <dgm:pt modelId="{C55BB7F4-DDEA-42AD-B14C-C5E46C8E52AF}" type="parTrans" cxnId="{057D669B-9B92-452D-A78A-DCD0267A07A2}">
      <dgm:prSet/>
      <dgm:spPr/>
      <dgm:t>
        <a:bodyPr/>
        <a:lstStyle/>
        <a:p>
          <a:endParaRPr lang="en-US"/>
        </a:p>
      </dgm:t>
    </dgm:pt>
    <dgm:pt modelId="{537865A7-C5EF-440D-A71B-9DB327D1F2F8}" type="sibTrans" cxnId="{057D669B-9B92-452D-A78A-DCD0267A07A2}">
      <dgm:prSet/>
      <dgm:spPr/>
      <dgm:t>
        <a:bodyPr/>
        <a:lstStyle/>
        <a:p>
          <a:endParaRPr lang="en-US"/>
        </a:p>
      </dgm:t>
    </dgm:pt>
    <dgm:pt modelId="{45455011-42B3-4002-9A67-CF38747D037B}">
      <dgm:prSet/>
      <dgm:spPr/>
      <dgm:t>
        <a:bodyPr/>
        <a:lstStyle/>
        <a:p>
          <a:r>
            <a:rPr lang="ru-RU" b="1" dirty="0"/>
            <a:t>Го унапредува процесот на транспарентност, отчетност и партиципативно управување</a:t>
          </a:r>
          <a:endParaRPr lang="en-US" b="1" dirty="0"/>
        </a:p>
      </dgm:t>
    </dgm:pt>
    <dgm:pt modelId="{B48E9B03-B00A-4D24-A951-3A7AFCFC6E2E}" type="parTrans" cxnId="{A982CF4F-4DA5-45DB-9568-40DA16CC3294}">
      <dgm:prSet/>
      <dgm:spPr/>
      <dgm:t>
        <a:bodyPr/>
        <a:lstStyle/>
        <a:p>
          <a:endParaRPr lang="en-US"/>
        </a:p>
      </dgm:t>
    </dgm:pt>
    <dgm:pt modelId="{3B086E72-0CD8-4CF9-A731-C8470EE544F4}" type="sibTrans" cxnId="{A982CF4F-4DA5-45DB-9568-40DA16CC3294}">
      <dgm:prSet/>
      <dgm:spPr/>
      <dgm:t>
        <a:bodyPr/>
        <a:lstStyle/>
        <a:p>
          <a:endParaRPr lang="en-US"/>
        </a:p>
      </dgm:t>
    </dgm:pt>
    <dgm:pt modelId="{1786A51B-E8C0-422C-837D-4F3F52F88827}" type="pres">
      <dgm:prSet presAssocID="{F0B251A0-6584-4E59-B8E8-19EC3F0C0A7C}" presName="diagram" presStyleCnt="0">
        <dgm:presLayoutVars>
          <dgm:dir/>
          <dgm:resizeHandles val="exact"/>
        </dgm:presLayoutVars>
      </dgm:prSet>
      <dgm:spPr/>
    </dgm:pt>
    <dgm:pt modelId="{66861A28-8574-4131-B0CA-F8BA4F1D8104}" type="pres">
      <dgm:prSet presAssocID="{E4F86831-7F24-4B93-9430-9E46A54ADAFE}" presName="node" presStyleLbl="node1" presStyleIdx="0" presStyleCnt="5">
        <dgm:presLayoutVars>
          <dgm:bulletEnabled val="1"/>
        </dgm:presLayoutVars>
      </dgm:prSet>
      <dgm:spPr/>
    </dgm:pt>
    <dgm:pt modelId="{DC0C9940-C537-4086-8142-FDD927C63C18}" type="pres">
      <dgm:prSet presAssocID="{68C398D3-8525-4ECD-9BE5-8AA859238916}" presName="sibTrans" presStyleCnt="0"/>
      <dgm:spPr/>
    </dgm:pt>
    <dgm:pt modelId="{B806DDDD-1361-4F90-B353-01557FF18126}" type="pres">
      <dgm:prSet presAssocID="{BFDDDE49-CD95-47FC-8F0C-82C4C7F95146}" presName="node" presStyleLbl="node1" presStyleIdx="1" presStyleCnt="5">
        <dgm:presLayoutVars>
          <dgm:bulletEnabled val="1"/>
        </dgm:presLayoutVars>
      </dgm:prSet>
      <dgm:spPr/>
    </dgm:pt>
    <dgm:pt modelId="{64A69B7F-B79F-4322-AB8E-F7A7646C8EE5}" type="pres">
      <dgm:prSet presAssocID="{AFC80D0A-2553-4CF1-902B-166FC46231CD}" presName="sibTrans" presStyleCnt="0"/>
      <dgm:spPr/>
    </dgm:pt>
    <dgm:pt modelId="{DB4A2727-3831-454E-BE8D-4E6E271BA4C2}" type="pres">
      <dgm:prSet presAssocID="{0C855C54-3543-4865-8A83-6359279843EC}" presName="node" presStyleLbl="node1" presStyleIdx="2" presStyleCnt="5">
        <dgm:presLayoutVars>
          <dgm:bulletEnabled val="1"/>
        </dgm:presLayoutVars>
      </dgm:prSet>
      <dgm:spPr/>
    </dgm:pt>
    <dgm:pt modelId="{CF04DF01-375A-49B4-9C6B-4EDA21310105}" type="pres">
      <dgm:prSet presAssocID="{07D3BF2F-A00F-434A-AB71-FF148BCF55F6}" presName="sibTrans" presStyleCnt="0"/>
      <dgm:spPr/>
    </dgm:pt>
    <dgm:pt modelId="{6648C8CC-3145-4A91-BB80-A86DAF206B46}" type="pres">
      <dgm:prSet presAssocID="{A4257974-03EF-4844-B5FF-E7DA6118693C}" presName="node" presStyleLbl="node1" presStyleIdx="3" presStyleCnt="5">
        <dgm:presLayoutVars>
          <dgm:bulletEnabled val="1"/>
        </dgm:presLayoutVars>
      </dgm:prSet>
      <dgm:spPr/>
    </dgm:pt>
    <dgm:pt modelId="{C32CA9DB-4E6F-4793-8CEC-81A404B5D599}" type="pres">
      <dgm:prSet presAssocID="{537865A7-C5EF-440D-A71B-9DB327D1F2F8}" presName="sibTrans" presStyleCnt="0"/>
      <dgm:spPr/>
    </dgm:pt>
    <dgm:pt modelId="{E3681C49-EA7D-461E-8619-61A1C4A4FA77}" type="pres">
      <dgm:prSet presAssocID="{45455011-42B3-4002-9A67-CF38747D037B}" presName="node" presStyleLbl="node1" presStyleIdx="4" presStyleCnt="5">
        <dgm:presLayoutVars>
          <dgm:bulletEnabled val="1"/>
        </dgm:presLayoutVars>
      </dgm:prSet>
      <dgm:spPr/>
    </dgm:pt>
  </dgm:ptLst>
  <dgm:cxnLst>
    <dgm:cxn modelId="{6D5C5E02-5762-4FE4-A174-69A278E4EE09}" srcId="{F0B251A0-6584-4E59-B8E8-19EC3F0C0A7C}" destId="{BFDDDE49-CD95-47FC-8F0C-82C4C7F95146}" srcOrd="1" destOrd="0" parTransId="{7828EE6D-F305-4F06-9850-65EE8D9CFB36}" sibTransId="{AFC80D0A-2553-4CF1-902B-166FC46231CD}"/>
    <dgm:cxn modelId="{2A1F5A25-9CB0-4F4D-AACC-9A182B75E2F3}" type="presOf" srcId="{E4F86831-7F24-4B93-9430-9E46A54ADAFE}" destId="{66861A28-8574-4131-B0CA-F8BA4F1D8104}" srcOrd="0" destOrd="0" presId="urn:microsoft.com/office/officeart/2005/8/layout/default"/>
    <dgm:cxn modelId="{8E5EDE67-E9A9-464A-B268-C0DACCA6137F}" type="presOf" srcId="{BFDDDE49-CD95-47FC-8F0C-82C4C7F95146}" destId="{B806DDDD-1361-4F90-B353-01557FF18126}" srcOrd="0" destOrd="0" presId="urn:microsoft.com/office/officeart/2005/8/layout/default"/>
    <dgm:cxn modelId="{C7B48E4D-A6DC-4EF9-9C56-6A5B5E21F87D}" type="presOf" srcId="{45455011-42B3-4002-9A67-CF38747D037B}" destId="{E3681C49-EA7D-461E-8619-61A1C4A4FA77}" srcOrd="0" destOrd="0" presId="urn:microsoft.com/office/officeart/2005/8/layout/default"/>
    <dgm:cxn modelId="{A982CF4F-4DA5-45DB-9568-40DA16CC3294}" srcId="{F0B251A0-6584-4E59-B8E8-19EC3F0C0A7C}" destId="{45455011-42B3-4002-9A67-CF38747D037B}" srcOrd="4" destOrd="0" parTransId="{B48E9B03-B00A-4D24-A951-3A7AFCFC6E2E}" sibTransId="{3B086E72-0CD8-4CF9-A731-C8470EE544F4}"/>
    <dgm:cxn modelId="{95F9318A-ADB9-411F-8A07-2B40FE8ABBB0}" srcId="{F0B251A0-6584-4E59-B8E8-19EC3F0C0A7C}" destId="{E4F86831-7F24-4B93-9430-9E46A54ADAFE}" srcOrd="0" destOrd="0" parTransId="{68EAD599-8A6E-4E97-810D-F0A4D86DB190}" sibTransId="{68C398D3-8525-4ECD-9BE5-8AA859238916}"/>
    <dgm:cxn modelId="{057D669B-9B92-452D-A78A-DCD0267A07A2}" srcId="{F0B251A0-6584-4E59-B8E8-19EC3F0C0A7C}" destId="{A4257974-03EF-4844-B5FF-E7DA6118693C}" srcOrd="3" destOrd="0" parTransId="{C55BB7F4-DDEA-42AD-B14C-C5E46C8E52AF}" sibTransId="{537865A7-C5EF-440D-A71B-9DB327D1F2F8}"/>
    <dgm:cxn modelId="{746FFAA2-857A-4BAD-B33E-AED7F76E40F5}" srcId="{F0B251A0-6584-4E59-B8E8-19EC3F0C0A7C}" destId="{0C855C54-3543-4865-8A83-6359279843EC}" srcOrd="2" destOrd="0" parTransId="{05D6E0B6-6C96-4A85-8D3D-CF33AA69693B}" sibTransId="{07D3BF2F-A00F-434A-AB71-FF148BCF55F6}"/>
    <dgm:cxn modelId="{5C1472B8-A60F-4F9C-B6B2-606D5352A908}" type="presOf" srcId="{A4257974-03EF-4844-B5FF-E7DA6118693C}" destId="{6648C8CC-3145-4A91-BB80-A86DAF206B46}" srcOrd="0" destOrd="0" presId="urn:microsoft.com/office/officeart/2005/8/layout/default"/>
    <dgm:cxn modelId="{A6276BDB-A640-4B7A-9458-AFFAD67CD475}" type="presOf" srcId="{0C855C54-3543-4865-8A83-6359279843EC}" destId="{DB4A2727-3831-454E-BE8D-4E6E271BA4C2}" srcOrd="0" destOrd="0" presId="urn:microsoft.com/office/officeart/2005/8/layout/default"/>
    <dgm:cxn modelId="{550D76F1-D44B-4B10-B961-A558BD7DBC71}" type="presOf" srcId="{F0B251A0-6584-4E59-B8E8-19EC3F0C0A7C}" destId="{1786A51B-E8C0-422C-837D-4F3F52F88827}" srcOrd="0" destOrd="0" presId="urn:microsoft.com/office/officeart/2005/8/layout/default"/>
    <dgm:cxn modelId="{EAAC1EAB-24AF-49B7-A3B8-84EA93DB711B}" type="presParOf" srcId="{1786A51B-E8C0-422C-837D-4F3F52F88827}" destId="{66861A28-8574-4131-B0CA-F8BA4F1D8104}" srcOrd="0" destOrd="0" presId="urn:microsoft.com/office/officeart/2005/8/layout/default"/>
    <dgm:cxn modelId="{75E25298-487C-4E51-8D1E-9D8C2A24F43B}" type="presParOf" srcId="{1786A51B-E8C0-422C-837D-4F3F52F88827}" destId="{DC0C9940-C537-4086-8142-FDD927C63C18}" srcOrd="1" destOrd="0" presId="urn:microsoft.com/office/officeart/2005/8/layout/default"/>
    <dgm:cxn modelId="{AA22F29D-602E-4AF1-8D58-BF759A32FB94}" type="presParOf" srcId="{1786A51B-E8C0-422C-837D-4F3F52F88827}" destId="{B806DDDD-1361-4F90-B353-01557FF18126}" srcOrd="2" destOrd="0" presId="urn:microsoft.com/office/officeart/2005/8/layout/default"/>
    <dgm:cxn modelId="{723CE532-0DEC-49F7-954D-F2223598AE0C}" type="presParOf" srcId="{1786A51B-E8C0-422C-837D-4F3F52F88827}" destId="{64A69B7F-B79F-4322-AB8E-F7A7646C8EE5}" srcOrd="3" destOrd="0" presId="urn:microsoft.com/office/officeart/2005/8/layout/default"/>
    <dgm:cxn modelId="{9C521656-6054-4FD8-B9B0-2F2A8E05EC7D}" type="presParOf" srcId="{1786A51B-E8C0-422C-837D-4F3F52F88827}" destId="{DB4A2727-3831-454E-BE8D-4E6E271BA4C2}" srcOrd="4" destOrd="0" presId="urn:microsoft.com/office/officeart/2005/8/layout/default"/>
    <dgm:cxn modelId="{E5BA20CF-CBF6-46E6-86EC-B965C1066B2F}" type="presParOf" srcId="{1786A51B-E8C0-422C-837D-4F3F52F88827}" destId="{CF04DF01-375A-49B4-9C6B-4EDA21310105}" srcOrd="5" destOrd="0" presId="urn:microsoft.com/office/officeart/2005/8/layout/default"/>
    <dgm:cxn modelId="{1D0ED3D5-6229-47EE-9F36-606D4977F26D}" type="presParOf" srcId="{1786A51B-E8C0-422C-837D-4F3F52F88827}" destId="{6648C8CC-3145-4A91-BB80-A86DAF206B46}" srcOrd="6" destOrd="0" presId="urn:microsoft.com/office/officeart/2005/8/layout/default"/>
    <dgm:cxn modelId="{BA94A109-3E7E-48AC-B183-8665E6342EA9}" type="presParOf" srcId="{1786A51B-E8C0-422C-837D-4F3F52F88827}" destId="{C32CA9DB-4E6F-4793-8CEC-81A404B5D599}" srcOrd="7" destOrd="0" presId="urn:microsoft.com/office/officeart/2005/8/layout/default"/>
    <dgm:cxn modelId="{7740B1E9-D429-40C3-B547-80C4690338FC}" type="presParOf" srcId="{1786A51B-E8C0-422C-837D-4F3F52F88827}" destId="{E3681C49-EA7D-461E-8619-61A1C4A4FA77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52BC7FD-5284-487D-A747-79496A0C6565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BD62A0C1-0988-44D2-B2E7-F67B14F1140D}">
      <dgm:prSet/>
      <dgm:spPr/>
      <dgm:t>
        <a:bodyPr/>
        <a:lstStyle/>
        <a:p>
          <a:r>
            <a:rPr lang="ru-RU" dirty="0"/>
            <a:t>Ресурсниот центар ќе биде </a:t>
          </a:r>
          <a:r>
            <a:rPr lang="ru-RU" b="1" dirty="0"/>
            <a:t>постојано на располагање</a:t>
          </a:r>
          <a:r>
            <a:rPr lang="ru-RU" dirty="0"/>
            <a:t> на сите општини и Градот Скопје за прибирање, обработка и одговор на нивните потреби.</a:t>
          </a:r>
          <a:endParaRPr lang="en-US" dirty="0"/>
        </a:p>
      </dgm:t>
    </dgm:pt>
    <dgm:pt modelId="{A5F7DE58-3480-494C-A030-00620CF27CF0}" type="parTrans" cxnId="{636822BF-B85C-47C6-BAE1-48982ED52B04}">
      <dgm:prSet/>
      <dgm:spPr/>
      <dgm:t>
        <a:bodyPr/>
        <a:lstStyle/>
        <a:p>
          <a:endParaRPr lang="en-US"/>
        </a:p>
      </dgm:t>
    </dgm:pt>
    <dgm:pt modelId="{1D819FBB-7473-4BF7-81FE-25C28E6D4392}" type="sibTrans" cxnId="{636822BF-B85C-47C6-BAE1-48982ED52B04}">
      <dgm:prSet/>
      <dgm:spPr/>
      <dgm:t>
        <a:bodyPr/>
        <a:lstStyle/>
        <a:p>
          <a:endParaRPr lang="en-US"/>
        </a:p>
      </dgm:t>
    </dgm:pt>
    <dgm:pt modelId="{D91A0700-8D4D-4DA0-94C8-97AF639B2358}">
      <dgm:prSet/>
      <dgm:spPr/>
      <dgm:t>
        <a:bodyPr/>
        <a:lstStyle/>
        <a:p>
          <a:r>
            <a:rPr lang="ru-RU" dirty="0"/>
            <a:t>Преку воспоставени канали за комуникација и електронски систем за аплицирање, општините можат во </a:t>
          </a:r>
          <a:r>
            <a:rPr lang="ru-RU" b="1" dirty="0"/>
            <a:t>секоe време</a:t>
          </a:r>
          <a:r>
            <a:rPr lang="ru-RU" dirty="0"/>
            <a:t> да:</a:t>
          </a:r>
          <a:endParaRPr lang="en-US" dirty="0"/>
        </a:p>
      </dgm:t>
    </dgm:pt>
    <dgm:pt modelId="{C3721BD7-4D2A-49EF-BE70-EBF696680CA8}" type="parTrans" cxnId="{0CF904E7-09A0-45C7-A1D0-6559B4D54454}">
      <dgm:prSet/>
      <dgm:spPr/>
      <dgm:t>
        <a:bodyPr/>
        <a:lstStyle/>
        <a:p>
          <a:endParaRPr lang="en-US"/>
        </a:p>
      </dgm:t>
    </dgm:pt>
    <dgm:pt modelId="{FA4A12AC-6473-43B6-B6D2-0D146EC80D91}" type="sibTrans" cxnId="{0CF904E7-09A0-45C7-A1D0-6559B4D54454}">
      <dgm:prSet/>
      <dgm:spPr/>
      <dgm:t>
        <a:bodyPr/>
        <a:lstStyle/>
        <a:p>
          <a:endParaRPr lang="en-US"/>
        </a:p>
      </dgm:t>
    </dgm:pt>
    <dgm:pt modelId="{1F64DAAA-CED1-4759-859D-681EC0F7C73D}">
      <dgm:prSet/>
      <dgm:spPr/>
      <dgm:t>
        <a:bodyPr/>
        <a:lstStyle/>
        <a:p>
          <a:r>
            <a:rPr lang="ru-RU"/>
            <a:t>Поднесат барање за техничка или менторска поддршка;</a:t>
          </a:r>
          <a:endParaRPr lang="en-US"/>
        </a:p>
      </dgm:t>
    </dgm:pt>
    <dgm:pt modelId="{DA0173EE-5D7F-4051-82FA-3A4D1557CDD1}" type="parTrans" cxnId="{8EB9B363-1DEC-4D95-9D4F-DE78BEEE2D90}">
      <dgm:prSet/>
      <dgm:spPr/>
      <dgm:t>
        <a:bodyPr/>
        <a:lstStyle/>
        <a:p>
          <a:endParaRPr lang="en-US"/>
        </a:p>
      </dgm:t>
    </dgm:pt>
    <dgm:pt modelId="{6F46DD54-14A6-4047-AAEE-04A0406C1B6C}" type="sibTrans" cxnId="{8EB9B363-1DEC-4D95-9D4F-DE78BEEE2D90}">
      <dgm:prSet/>
      <dgm:spPr/>
      <dgm:t>
        <a:bodyPr/>
        <a:lstStyle/>
        <a:p>
          <a:endParaRPr lang="en-US"/>
        </a:p>
      </dgm:t>
    </dgm:pt>
    <dgm:pt modelId="{1C65DB3C-B7B8-47FA-A26D-5923EB61792D}">
      <dgm:prSet/>
      <dgm:spPr/>
      <dgm:t>
        <a:bodyPr/>
        <a:lstStyle/>
        <a:p>
          <a:r>
            <a:rPr lang="ru-RU"/>
            <a:t>Пријават потреби во различни области на локално управување;</a:t>
          </a:r>
          <a:endParaRPr lang="en-US"/>
        </a:p>
      </dgm:t>
    </dgm:pt>
    <dgm:pt modelId="{775A208B-30D6-4A42-879C-AF57161C2A6D}" type="parTrans" cxnId="{D6933D5A-3D23-455B-ADDF-7147AE49384D}">
      <dgm:prSet/>
      <dgm:spPr/>
      <dgm:t>
        <a:bodyPr/>
        <a:lstStyle/>
        <a:p>
          <a:endParaRPr lang="en-US"/>
        </a:p>
      </dgm:t>
    </dgm:pt>
    <dgm:pt modelId="{F84F6F22-DE61-4900-81AF-1D08F11D2D18}" type="sibTrans" cxnId="{D6933D5A-3D23-455B-ADDF-7147AE49384D}">
      <dgm:prSet/>
      <dgm:spPr/>
      <dgm:t>
        <a:bodyPr/>
        <a:lstStyle/>
        <a:p>
          <a:endParaRPr lang="en-US"/>
        </a:p>
      </dgm:t>
    </dgm:pt>
    <dgm:pt modelId="{18CD3AF2-E458-47A6-9387-06F77C86BC26}">
      <dgm:prSet/>
      <dgm:spPr/>
      <dgm:t>
        <a:bodyPr/>
        <a:lstStyle/>
        <a:p>
          <a:r>
            <a:rPr lang="ru-RU"/>
            <a:t>Добијат насоки и експертски совети од тимот на Ресурсниот центар;</a:t>
          </a:r>
          <a:endParaRPr lang="en-US"/>
        </a:p>
      </dgm:t>
    </dgm:pt>
    <dgm:pt modelId="{C0EBCF58-7C91-4DF5-9E5E-4E9B292360A8}" type="parTrans" cxnId="{06586172-8F20-41B2-83DD-86A9EAC68246}">
      <dgm:prSet/>
      <dgm:spPr/>
      <dgm:t>
        <a:bodyPr/>
        <a:lstStyle/>
        <a:p>
          <a:endParaRPr lang="en-US"/>
        </a:p>
      </dgm:t>
    </dgm:pt>
    <dgm:pt modelId="{4A7D577A-6EA3-4789-8084-ED6E16A3F21C}" type="sibTrans" cxnId="{06586172-8F20-41B2-83DD-86A9EAC68246}">
      <dgm:prSet/>
      <dgm:spPr/>
      <dgm:t>
        <a:bodyPr/>
        <a:lstStyle/>
        <a:p>
          <a:endParaRPr lang="en-US"/>
        </a:p>
      </dgm:t>
    </dgm:pt>
    <dgm:pt modelId="{97E53791-D33F-446C-B2FF-729BF180CA49}">
      <dgm:prSet/>
      <dgm:spPr/>
      <dgm:t>
        <a:bodyPr/>
        <a:lstStyle/>
        <a:p>
          <a:r>
            <a:rPr lang="ru-RU"/>
            <a:t>Следат статус на поднесените барања и препораки за следни чекори.</a:t>
          </a:r>
          <a:endParaRPr lang="en-US"/>
        </a:p>
      </dgm:t>
    </dgm:pt>
    <dgm:pt modelId="{BFA69EF3-1685-4796-A9D9-5C8988281BD9}" type="parTrans" cxnId="{63812AB9-8A0F-4822-B55E-3DF648D19093}">
      <dgm:prSet/>
      <dgm:spPr/>
      <dgm:t>
        <a:bodyPr/>
        <a:lstStyle/>
        <a:p>
          <a:endParaRPr lang="en-US"/>
        </a:p>
      </dgm:t>
    </dgm:pt>
    <dgm:pt modelId="{3E2A9E77-5597-489E-9DAD-728D6158512D}" type="sibTrans" cxnId="{63812AB9-8A0F-4822-B55E-3DF648D19093}">
      <dgm:prSet/>
      <dgm:spPr/>
      <dgm:t>
        <a:bodyPr/>
        <a:lstStyle/>
        <a:p>
          <a:endParaRPr lang="en-US"/>
        </a:p>
      </dgm:t>
    </dgm:pt>
    <dgm:pt modelId="{7938DB84-8B85-4E33-B942-7100B1F9C9F8}" type="pres">
      <dgm:prSet presAssocID="{C52BC7FD-5284-487D-A747-79496A0C6565}" presName="linear" presStyleCnt="0">
        <dgm:presLayoutVars>
          <dgm:animLvl val="lvl"/>
          <dgm:resizeHandles val="exact"/>
        </dgm:presLayoutVars>
      </dgm:prSet>
      <dgm:spPr/>
    </dgm:pt>
    <dgm:pt modelId="{C95CE947-56EB-4BF6-877C-33B3B80F28EB}" type="pres">
      <dgm:prSet presAssocID="{BD62A0C1-0988-44D2-B2E7-F67B14F1140D}" presName="parentText" presStyleLbl="node1" presStyleIdx="0" presStyleCnt="1" custLinFactNeighborX="0" custLinFactNeighborY="-18406">
        <dgm:presLayoutVars>
          <dgm:chMax val="0"/>
          <dgm:bulletEnabled val="1"/>
        </dgm:presLayoutVars>
      </dgm:prSet>
      <dgm:spPr/>
    </dgm:pt>
    <dgm:pt modelId="{13E690DB-18E4-4A96-9A46-FDC111E74951}" type="pres">
      <dgm:prSet presAssocID="{BD62A0C1-0988-44D2-B2E7-F67B14F1140D}" presName="childText" presStyleLbl="revTx" presStyleIdx="0" presStyleCnt="1">
        <dgm:presLayoutVars>
          <dgm:bulletEnabled val="1"/>
        </dgm:presLayoutVars>
      </dgm:prSet>
      <dgm:spPr/>
    </dgm:pt>
  </dgm:ptLst>
  <dgm:cxnLst>
    <dgm:cxn modelId="{703E6C16-7069-4FBD-A630-A825BCCE5A03}" type="presOf" srcId="{18CD3AF2-E458-47A6-9387-06F77C86BC26}" destId="{13E690DB-18E4-4A96-9A46-FDC111E74951}" srcOrd="0" destOrd="3" presId="urn:microsoft.com/office/officeart/2005/8/layout/vList2"/>
    <dgm:cxn modelId="{0AEBA333-2D43-4924-BCE6-0EA4553F9C90}" type="presOf" srcId="{D91A0700-8D4D-4DA0-94C8-97AF639B2358}" destId="{13E690DB-18E4-4A96-9A46-FDC111E74951}" srcOrd="0" destOrd="0" presId="urn:microsoft.com/office/officeart/2005/8/layout/vList2"/>
    <dgm:cxn modelId="{C371223D-C8D0-4590-BD9B-2A9726754F4C}" type="presOf" srcId="{1C65DB3C-B7B8-47FA-A26D-5923EB61792D}" destId="{13E690DB-18E4-4A96-9A46-FDC111E74951}" srcOrd="0" destOrd="2" presId="urn:microsoft.com/office/officeart/2005/8/layout/vList2"/>
    <dgm:cxn modelId="{8EB9B363-1DEC-4D95-9D4F-DE78BEEE2D90}" srcId="{BD62A0C1-0988-44D2-B2E7-F67B14F1140D}" destId="{1F64DAAA-CED1-4759-859D-681EC0F7C73D}" srcOrd="1" destOrd="0" parTransId="{DA0173EE-5D7F-4051-82FA-3A4D1557CDD1}" sibTransId="{6F46DD54-14A6-4047-AAEE-04A0406C1B6C}"/>
    <dgm:cxn modelId="{FDDA1270-0C33-43B5-94DF-0FFFF4EE5DD3}" type="presOf" srcId="{C52BC7FD-5284-487D-A747-79496A0C6565}" destId="{7938DB84-8B85-4E33-B942-7100B1F9C9F8}" srcOrd="0" destOrd="0" presId="urn:microsoft.com/office/officeart/2005/8/layout/vList2"/>
    <dgm:cxn modelId="{06586172-8F20-41B2-83DD-86A9EAC68246}" srcId="{BD62A0C1-0988-44D2-B2E7-F67B14F1140D}" destId="{18CD3AF2-E458-47A6-9387-06F77C86BC26}" srcOrd="3" destOrd="0" parTransId="{C0EBCF58-7C91-4DF5-9E5E-4E9B292360A8}" sibTransId="{4A7D577A-6EA3-4789-8084-ED6E16A3F21C}"/>
    <dgm:cxn modelId="{60AB4859-11CF-4E83-8907-676D6F7CE84D}" type="presOf" srcId="{97E53791-D33F-446C-B2FF-729BF180CA49}" destId="{13E690DB-18E4-4A96-9A46-FDC111E74951}" srcOrd="0" destOrd="4" presId="urn:microsoft.com/office/officeart/2005/8/layout/vList2"/>
    <dgm:cxn modelId="{D6933D5A-3D23-455B-ADDF-7147AE49384D}" srcId="{BD62A0C1-0988-44D2-B2E7-F67B14F1140D}" destId="{1C65DB3C-B7B8-47FA-A26D-5923EB61792D}" srcOrd="2" destOrd="0" parTransId="{775A208B-30D6-4A42-879C-AF57161C2A6D}" sibTransId="{F84F6F22-DE61-4900-81AF-1D08F11D2D18}"/>
    <dgm:cxn modelId="{C12B008E-8FAB-4278-B882-FC15FC47C429}" type="presOf" srcId="{1F64DAAA-CED1-4759-859D-681EC0F7C73D}" destId="{13E690DB-18E4-4A96-9A46-FDC111E74951}" srcOrd="0" destOrd="1" presId="urn:microsoft.com/office/officeart/2005/8/layout/vList2"/>
    <dgm:cxn modelId="{63812AB9-8A0F-4822-B55E-3DF648D19093}" srcId="{BD62A0C1-0988-44D2-B2E7-F67B14F1140D}" destId="{97E53791-D33F-446C-B2FF-729BF180CA49}" srcOrd="4" destOrd="0" parTransId="{BFA69EF3-1685-4796-A9D9-5C8988281BD9}" sibTransId="{3E2A9E77-5597-489E-9DAD-728D6158512D}"/>
    <dgm:cxn modelId="{636822BF-B85C-47C6-BAE1-48982ED52B04}" srcId="{C52BC7FD-5284-487D-A747-79496A0C6565}" destId="{BD62A0C1-0988-44D2-B2E7-F67B14F1140D}" srcOrd="0" destOrd="0" parTransId="{A5F7DE58-3480-494C-A030-00620CF27CF0}" sibTransId="{1D819FBB-7473-4BF7-81FE-25C28E6D4392}"/>
    <dgm:cxn modelId="{3B7468E5-F267-42B8-BEAC-3823F2D0B9E3}" type="presOf" srcId="{BD62A0C1-0988-44D2-B2E7-F67B14F1140D}" destId="{C95CE947-56EB-4BF6-877C-33B3B80F28EB}" srcOrd="0" destOrd="0" presId="urn:microsoft.com/office/officeart/2005/8/layout/vList2"/>
    <dgm:cxn modelId="{0CF904E7-09A0-45C7-A1D0-6559B4D54454}" srcId="{BD62A0C1-0988-44D2-B2E7-F67B14F1140D}" destId="{D91A0700-8D4D-4DA0-94C8-97AF639B2358}" srcOrd="0" destOrd="0" parTransId="{C3721BD7-4D2A-49EF-BE70-EBF696680CA8}" sibTransId="{FA4A12AC-6473-43B6-B6D2-0D146EC80D91}"/>
    <dgm:cxn modelId="{34A0257C-D05F-4AEE-9A3A-E917650FCFEF}" type="presParOf" srcId="{7938DB84-8B85-4E33-B942-7100B1F9C9F8}" destId="{C95CE947-56EB-4BF6-877C-33B3B80F28EB}" srcOrd="0" destOrd="0" presId="urn:microsoft.com/office/officeart/2005/8/layout/vList2"/>
    <dgm:cxn modelId="{CDEDF6A7-151B-4B7A-8F7D-B59605109DC1}" type="presParOf" srcId="{7938DB84-8B85-4E33-B942-7100B1F9C9F8}" destId="{13E690DB-18E4-4A96-9A46-FDC111E74951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16C9E93-4D09-4099-B684-730475C44A2B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C681548A-E4FB-40F3-B1D1-D4CBEE714A97}">
      <dgm:prSet/>
      <dgm:spPr/>
      <dgm:t>
        <a:bodyPr/>
        <a:lstStyle/>
        <a:p>
          <a:r>
            <a:rPr lang="ru-RU" dirty="0"/>
            <a:t>Кога има голем број барања и ограничени ресурси во Ресурсниот центар</a:t>
          </a:r>
          <a:endParaRPr lang="en-US" dirty="0"/>
        </a:p>
      </dgm:t>
    </dgm:pt>
    <dgm:pt modelId="{DB78207C-C32C-4C6F-9780-549E14906054}" type="parTrans" cxnId="{8F645527-BA0C-425E-AD26-431AB21EFA44}">
      <dgm:prSet/>
      <dgm:spPr/>
      <dgm:t>
        <a:bodyPr/>
        <a:lstStyle/>
        <a:p>
          <a:endParaRPr lang="en-US"/>
        </a:p>
      </dgm:t>
    </dgm:pt>
    <dgm:pt modelId="{6563F2A3-D60C-4FBF-B4EE-55189499EBBE}" type="sibTrans" cxnId="{8F645527-BA0C-425E-AD26-431AB21EFA44}">
      <dgm:prSet/>
      <dgm:spPr/>
      <dgm:t>
        <a:bodyPr/>
        <a:lstStyle/>
        <a:p>
          <a:endParaRPr lang="en-US"/>
        </a:p>
      </dgm:t>
    </dgm:pt>
    <dgm:pt modelId="{506CB12B-2E7A-4F38-81BF-FADCCE366C3A}">
      <dgm:prSet/>
      <dgm:spPr/>
      <dgm:t>
        <a:bodyPr/>
        <a:lstStyle/>
        <a:p>
          <a:r>
            <a:rPr lang="ru-RU"/>
            <a:t>Се активира процес на приоретизација и селекција</a:t>
          </a:r>
          <a:endParaRPr lang="en-US"/>
        </a:p>
      </dgm:t>
    </dgm:pt>
    <dgm:pt modelId="{3D564DB2-1B7B-4B8B-814C-24727EF44C70}" type="parTrans" cxnId="{2E7AEBB5-2E3E-4596-866E-D030DF02A910}">
      <dgm:prSet/>
      <dgm:spPr/>
      <dgm:t>
        <a:bodyPr/>
        <a:lstStyle/>
        <a:p>
          <a:endParaRPr lang="en-US"/>
        </a:p>
      </dgm:t>
    </dgm:pt>
    <dgm:pt modelId="{E141CD8E-D2D7-4423-9F62-CC2E43EE1041}" type="sibTrans" cxnId="{2E7AEBB5-2E3E-4596-866E-D030DF02A910}">
      <dgm:prSet/>
      <dgm:spPr/>
      <dgm:t>
        <a:bodyPr/>
        <a:lstStyle/>
        <a:p>
          <a:endParaRPr lang="en-US"/>
        </a:p>
      </dgm:t>
    </dgm:pt>
    <dgm:pt modelId="{44261A0D-BD68-4965-A669-861FECB57CEE}">
      <dgm:prSet/>
      <dgm:spPr/>
      <dgm:t>
        <a:bodyPr/>
        <a:lstStyle/>
        <a:p>
          <a:r>
            <a:rPr lang="ru-RU"/>
            <a:t>Се користат јасни критериуми и бодови за определување на приоритет</a:t>
          </a:r>
          <a:endParaRPr lang="en-US"/>
        </a:p>
      </dgm:t>
    </dgm:pt>
    <dgm:pt modelId="{1B51BC3D-B974-4E63-B779-802AE51FC09F}" type="parTrans" cxnId="{321D6FBD-1D87-4F24-8B9B-997E9B438BE3}">
      <dgm:prSet/>
      <dgm:spPr/>
      <dgm:t>
        <a:bodyPr/>
        <a:lstStyle/>
        <a:p>
          <a:endParaRPr lang="en-US"/>
        </a:p>
      </dgm:t>
    </dgm:pt>
    <dgm:pt modelId="{99D5D03C-FC5C-4DD1-A140-AFEDCE6A8C2E}" type="sibTrans" cxnId="{321D6FBD-1D87-4F24-8B9B-997E9B438BE3}">
      <dgm:prSet/>
      <dgm:spPr/>
      <dgm:t>
        <a:bodyPr/>
        <a:lstStyle/>
        <a:p>
          <a:endParaRPr lang="en-US"/>
        </a:p>
      </dgm:t>
    </dgm:pt>
    <dgm:pt modelId="{F0D25C56-9195-4ECB-A92F-71FDB8D7301A}" type="pres">
      <dgm:prSet presAssocID="{A16C9E93-4D09-4099-B684-730475C44A2B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11AE5C76-9774-4A9C-9F0F-25B8A35A06BF}" type="pres">
      <dgm:prSet presAssocID="{C681548A-E4FB-40F3-B1D1-D4CBEE714A97}" presName="hierRoot1" presStyleCnt="0"/>
      <dgm:spPr/>
    </dgm:pt>
    <dgm:pt modelId="{0A9325CC-AA40-4CB5-9FF3-3361D0576670}" type="pres">
      <dgm:prSet presAssocID="{C681548A-E4FB-40F3-B1D1-D4CBEE714A97}" presName="composite" presStyleCnt="0"/>
      <dgm:spPr/>
    </dgm:pt>
    <dgm:pt modelId="{EE28F49A-1B64-46D2-B229-EA0363F3826A}" type="pres">
      <dgm:prSet presAssocID="{C681548A-E4FB-40F3-B1D1-D4CBEE714A97}" presName="background" presStyleLbl="node0" presStyleIdx="0" presStyleCnt="3"/>
      <dgm:spPr/>
    </dgm:pt>
    <dgm:pt modelId="{9F5CB7C5-D99E-49F3-BA3E-FDB9BADB4C33}" type="pres">
      <dgm:prSet presAssocID="{C681548A-E4FB-40F3-B1D1-D4CBEE714A97}" presName="text" presStyleLbl="fgAcc0" presStyleIdx="0" presStyleCnt="3">
        <dgm:presLayoutVars>
          <dgm:chPref val="3"/>
        </dgm:presLayoutVars>
      </dgm:prSet>
      <dgm:spPr/>
    </dgm:pt>
    <dgm:pt modelId="{874BC8F8-2EBA-4A3E-9857-806BF3CA6E35}" type="pres">
      <dgm:prSet presAssocID="{C681548A-E4FB-40F3-B1D1-D4CBEE714A97}" presName="hierChild2" presStyleCnt="0"/>
      <dgm:spPr/>
    </dgm:pt>
    <dgm:pt modelId="{AA3EC548-0372-4770-B624-4066898370BD}" type="pres">
      <dgm:prSet presAssocID="{506CB12B-2E7A-4F38-81BF-FADCCE366C3A}" presName="hierRoot1" presStyleCnt="0"/>
      <dgm:spPr/>
    </dgm:pt>
    <dgm:pt modelId="{406B0A55-C3A7-4B17-8076-33C70D4145A0}" type="pres">
      <dgm:prSet presAssocID="{506CB12B-2E7A-4F38-81BF-FADCCE366C3A}" presName="composite" presStyleCnt="0"/>
      <dgm:spPr/>
    </dgm:pt>
    <dgm:pt modelId="{9175BF43-1AE1-45E4-8AC8-AACB0E822BF2}" type="pres">
      <dgm:prSet presAssocID="{506CB12B-2E7A-4F38-81BF-FADCCE366C3A}" presName="background" presStyleLbl="node0" presStyleIdx="1" presStyleCnt="3"/>
      <dgm:spPr/>
    </dgm:pt>
    <dgm:pt modelId="{9F12BF62-1622-43F3-A900-75BA0AEBC13E}" type="pres">
      <dgm:prSet presAssocID="{506CB12B-2E7A-4F38-81BF-FADCCE366C3A}" presName="text" presStyleLbl="fgAcc0" presStyleIdx="1" presStyleCnt="3">
        <dgm:presLayoutVars>
          <dgm:chPref val="3"/>
        </dgm:presLayoutVars>
      </dgm:prSet>
      <dgm:spPr/>
    </dgm:pt>
    <dgm:pt modelId="{8783AB49-C9D5-42EF-A9C3-88530F4F8ADA}" type="pres">
      <dgm:prSet presAssocID="{506CB12B-2E7A-4F38-81BF-FADCCE366C3A}" presName="hierChild2" presStyleCnt="0"/>
      <dgm:spPr/>
    </dgm:pt>
    <dgm:pt modelId="{9102BA01-A8A7-4E9E-AF24-7B2FDB4A5440}" type="pres">
      <dgm:prSet presAssocID="{44261A0D-BD68-4965-A669-861FECB57CEE}" presName="hierRoot1" presStyleCnt="0"/>
      <dgm:spPr/>
    </dgm:pt>
    <dgm:pt modelId="{53B9D9B9-AD97-4B8B-84AE-343C6AEAE1F9}" type="pres">
      <dgm:prSet presAssocID="{44261A0D-BD68-4965-A669-861FECB57CEE}" presName="composite" presStyleCnt="0"/>
      <dgm:spPr/>
    </dgm:pt>
    <dgm:pt modelId="{FF70257F-BF87-4D54-9C42-FE2D58A34E65}" type="pres">
      <dgm:prSet presAssocID="{44261A0D-BD68-4965-A669-861FECB57CEE}" presName="background" presStyleLbl="node0" presStyleIdx="2" presStyleCnt="3"/>
      <dgm:spPr/>
    </dgm:pt>
    <dgm:pt modelId="{AF9BDDDE-7611-4FE6-B182-BCFA89879FC3}" type="pres">
      <dgm:prSet presAssocID="{44261A0D-BD68-4965-A669-861FECB57CEE}" presName="text" presStyleLbl="fgAcc0" presStyleIdx="2" presStyleCnt="3">
        <dgm:presLayoutVars>
          <dgm:chPref val="3"/>
        </dgm:presLayoutVars>
      </dgm:prSet>
      <dgm:spPr/>
    </dgm:pt>
    <dgm:pt modelId="{51101EE3-E4D2-43DC-90BB-F9876C41BF30}" type="pres">
      <dgm:prSet presAssocID="{44261A0D-BD68-4965-A669-861FECB57CEE}" presName="hierChild2" presStyleCnt="0"/>
      <dgm:spPr/>
    </dgm:pt>
  </dgm:ptLst>
  <dgm:cxnLst>
    <dgm:cxn modelId="{9942B013-BFFB-47B9-8E9E-236E24BA44D6}" type="presOf" srcId="{506CB12B-2E7A-4F38-81BF-FADCCE366C3A}" destId="{9F12BF62-1622-43F3-A900-75BA0AEBC13E}" srcOrd="0" destOrd="0" presId="urn:microsoft.com/office/officeart/2005/8/layout/hierarchy1"/>
    <dgm:cxn modelId="{8F645527-BA0C-425E-AD26-431AB21EFA44}" srcId="{A16C9E93-4D09-4099-B684-730475C44A2B}" destId="{C681548A-E4FB-40F3-B1D1-D4CBEE714A97}" srcOrd="0" destOrd="0" parTransId="{DB78207C-C32C-4C6F-9780-549E14906054}" sibTransId="{6563F2A3-D60C-4FBF-B4EE-55189499EBBE}"/>
    <dgm:cxn modelId="{45D7B761-8A3F-4FC5-829C-30C614021BB3}" type="presOf" srcId="{A16C9E93-4D09-4099-B684-730475C44A2B}" destId="{F0D25C56-9195-4ECB-A92F-71FDB8D7301A}" srcOrd="0" destOrd="0" presId="urn:microsoft.com/office/officeart/2005/8/layout/hierarchy1"/>
    <dgm:cxn modelId="{17A6CF4F-5022-4D5F-9383-EBFACD4ABC10}" type="presOf" srcId="{44261A0D-BD68-4965-A669-861FECB57CEE}" destId="{AF9BDDDE-7611-4FE6-B182-BCFA89879FC3}" srcOrd="0" destOrd="0" presId="urn:microsoft.com/office/officeart/2005/8/layout/hierarchy1"/>
    <dgm:cxn modelId="{2E7AEBB5-2E3E-4596-866E-D030DF02A910}" srcId="{A16C9E93-4D09-4099-B684-730475C44A2B}" destId="{506CB12B-2E7A-4F38-81BF-FADCCE366C3A}" srcOrd="1" destOrd="0" parTransId="{3D564DB2-1B7B-4B8B-814C-24727EF44C70}" sibTransId="{E141CD8E-D2D7-4423-9F62-CC2E43EE1041}"/>
    <dgm:cxn modelId="{321D6FBD-1D87-4F24-8B9B-997E9B438BE3}" srcId="{A16C9E93-4D09-4099-B684-730475C44A2B}" destId="{44261A0D-BD68-4965-A669-861FECB57CEE}" srcOrd="2" destOrd="0" parTransId="{1B51BC3D-B974-4E63-B779-802AE51FC09F}" sibTransId="{99D5D03C-FC5C-4DD1-A140-AFEDCE6A8C2E}"/>
    <dgm:cxn modelId="{6ABE1CE2-0498-47C5-9C48-3ED282CF45D9}" type="presOf" srcId="{C681548A-E4FB-40F3-B1D1-D4CBEE714A97}" destId="{9F5CB7C5-D99E-49F3-BA3E-FDB9BADB4C33}" srcOrd="0" destOrd="0" presId="urn:microsoft.com/office/officeart/2005/8/layout/hierarchy1"/>
    <dgm:cxn modelId="{917F0637-58FF-4540-A503-A9891CA9D683}" type="presParOf" srcId="{F0D25C56-9195-4ECB-A92F-71FDB8D7301A}" destId="{11AE5C76-9774-4A9C-9F0F-25B8A35A06BF}" srcOrd="0" destOrd="0" presId="urn:microsoft.com/office/officeart/2005/8/layout/hierarchy1"/>
    <dgm:cxn modelId="{FE394AC8-1ECB-4E04-BD5B-976786AF6AD8}" type="presParOf" srcId="{11AE5C76-9774-4A9C-9F0F-25B8A35A06BF}" destId="{0A9325CC-AA40-4CB5-9FF3-3361D0576670}" srcOrd="0" destOrd="0" presId="urn:microsoft.com/office/officeart/2005/8/layout/hierarchy1"/>
    <dgm:cxn modelId="{898EF03B-C4AB-4498-9F24-3D06D672A00A}" type="presParOf" srcId="{0A9325CC-AA40-4CB5-9FF3-3361D0576670}" destId="{EE28F49A-1B64-46D2-B229-EA0363F3826A}" srcOrd="0" destOrd="0" presId="urn:microsoft.com/office/officeart/2005/8/layout/hierarchy1"/>
    <dgm:cxn modelId="{947E8C36-9064-4C57-BEE9-174C30DFCB2F}" type="presParOf" srcId="{0A9325CC-AA40-4CB5-9FF3-3361D0576670}" destId="{9F5CB7C5-D99E-49F3-BA3E-FDB9BADB4C33}" srcOrd="1" destOrd="0" presId="urn:microsoft.com/office/officeart/2005/8/layout/hierarchy1"/>
    <dgm:cxn modelId="{3AEA6C57-A46D-4264-9707-EFE65A6D83C7}" type="presParOf" srcId="{11AE5C76-9774-4A9C-9F0F-25B8A35A06BF}" destId="{874BC8F8-2EBA-4A3E-9857-806BF3CA6E35}" srcOrd="1" destOrd="0" presId="urn:microsoft.com/office/officeart/2005/8/layout/hierarchy1"/>
    <dgm:cxn modelId="{21E8BC81-377A-4AA3-9672-F48BDD7D2798}" type="presParOf" srcId="{F0D25C56-9195-4ECB-A92F-71FDB8D7301A}" destId="{AA3EC548-0372-4770-B624-4066898370BD}" srcOrd="1" destOrd="0" presId="urn:microsoft.com/office/officeart/2005/8/layout/hierarchy1"/>
    <dgm:cxn modelId="{CF7BC13C-98ED-494C-ABB3-513E3C141E13}" type="presParOf" srcId="{AA3EC548-0372-4770-B624-4066898370BD}" destId="{406B0A55-C3A7-4B17-8076-33C70D4145A0}" srcOrd="0" destOrd="0" presId="urn:microsoft.com/office/officeart/2005/8/layout/hierarchy1"/>
    <dgm:cxn modelId="{83C8BBA4-AAB5-45BE-B9B0-BC3A73A175BD}" type="presParOf" srcId="{406B0A55-C3A7-4B17-8076-33C70D4145A0}" destId="{9175BF43-1AE1-45E4-8AC8-AACB0E822BF2}" srcOrd="0" destOrd="0" presId="urn:microsoft.com/office/officeart/2005/8/layout/hierarchy1"/>
    <dgm:cxn modelId="{43C10EDB-EEC9-46CE-9990-138557A6DE64}" type="presParOf" srcId="{406B0A55-C3A7-4B17-8076-33C70D4145A0}" destId="{9F12BF62-1622-43F3-A900-75BA0AEBC13E}" srcOrd="1" destOrd="0" presId="urn:microsoft.com/office/officeart/2005/8/layout/hierarchy1"/>
    <dgm:cxn modelId="{03E0C92A-1A56-4C07-A033-728041FB26CA}" type="presParOf" srcId="{AA3EC548-0372-4770-B624-4066898370BD}" destId="{8783AB49-C9D5-42EF-A9C3-88530F4F8ADA}" srcOrd="1" destOrd="0" presId="urn:microsoft.com/office/officeart/2005/8/layout/hierarchy1"/>
    <dgm:cxn modelId="{2F555674-C509-4B6E-8660-DFBDB3DBC2D1}" type="presParOf" srcId="{F0D25C56-9195-4ECB-A92F-71FDB8D7301A}" destId="{9102BA01-A8A7-4E9E-AF24-7B2FDB4A5440}" srcOrd="2" destOrd="0" presId="urn:microsoft.com/office/officeart/2005/8/layout/hierarchy1"/>
    <dgm:cxn modelId="{1322EC46-4724-4D6C-9DCB-D752C19778A0}" type="presParOf" srcId="{9102BA01-A8A7-4E9E-AF24-7B2FDB4A5440}" destId="{53B9D9B9-AD97-4B8B-84AE-343C6AEAE1F9}" srcOrd="0" destOrd="0" presId="urn:microsoft.com/office/officeart/2005/8/layout/hierarchy1"/>
    <dgm:cxn modelId="{07EE5AE1-7782-4FD2-918C-46238D6B3F45}" type="presParOf" srcId="{53B9D9B9-AD97-4B8B-84AE-343C6AEAE1F9}" destId="{FF70257F-BF87-4D54-9C42-FE2D58A34E65}" srcOrd="0" destOrd="0" presId="urn:microsoft.com/office/officeart/2005/8/layout/hierarchy1"/>
    <dgm:cxn modelId="{38385820-7C94-4717-8E19-94FA5585D4D2}" type="presParOf" srcId="{53B9D9B9-AD97-4B8B-84AE-343C6AEAE1F9}" destId="{AF9BDDDE-7611-4FE6-B182-BCFA89879FC3}" srcOrd="1" destOrd="0" presId="urn:microsoft.com/office/officeart/2005/8/layout/hierarchy1"/>
    <dgm:cxn modelId="{80B2D3A3-8C94-400F-B0C9-336C3E328AD8}" type="presParOf" srcId="{9102BA01-A8A7-4E9E-AF24-7B2FDB4A5440}" destId="{51101EE3-E4D2-43DC-90BB-F9876C41BF30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3873DC1-3283-41B0-B28F-BC3BC20EEFE6}" type="doc">
      <dgm:prSet loTypeId="urn:microsoft.com/office/officeart/2005/8/layout/matrix3" loCatId="matrix" qsTypeId="urn:microsoft.com/office/officeart/2005/8/quickstyle/simple1" qsCatId="simple" csTypeId="urn:microsoft.com/office/officeart/2005/8/colors/accent0_3" csCatId="mainScheme"/>
      <dgm:spPr/>
      <dgm:t>
        <a:bodyPr/>
        <a:lstStyle/>
        <a:p>
          <a:endParaRPr lang="en-US"/>
        </a:p>
      </dgm:t>
    </dgm:pt>
    <dgm:pt modelId="{5CE34CC4-056C-4652-90BD-EC42C6E58E4D}">
      <dgm:prSet/>
      <dgm:spPr/>
      <dgm:t>
        <a:bodyPr/>
        <a:lstStyle/>
        <a:p>
          <a:r>
            <a:rPr lang="en-US"/>
            <a:t>• Објективност и транспарентност</a:t>
          </a:r>
        </a:p>
      </dgm:t>
    </dgm:pt>
    <dgm:pt modelId="{34D5681A-8AF3-4332-8DFC-831FB313A6E8}" type="parTrans" cxnId="{F342382D-3836-4507-B55E-0D7BCD0EDE4B}">
      <dgm:prSet/>
      <dgm:spPr/>
      <dgm:t>
        <a:bodyPr/>
        <a:lstStyle/>
        <a:p>
          <a:endParaRPr lang="en-US"/>
        </a:p>
      </dgm:t>
    </dgm:pt>
    <dgm:pt modelId="{E43855C9-3FFF-4A24-9A62-117F5B289D29}" type="sibTrans" cxnId="{F342382D-3836-4507-B55E-0D7BCD0EDE4B}">
      <dgm:prSet/>
      <dgm:spPr/>
      <dgm:t>
        <a:bodyPr/>
        <a:lstStyle/>
        <a:p>
          <a:endParaRPr lang="en-US"/>
        </a:p>
      </dgm:t>
    </dgm:pt>
    <dgm:pt modelId="{8F5BD1E0-88D7-4C93-B71C-A45792356B72}">
      <dgm:prSet/>
      <dgm:spPr/>
      <dgm:t>
        <a:bodyPr/>
        <a:lstStyle/>
        <a:p>
          <a:r>
            <a:rPr lang="en-US"/>
            <a:t>• Географска и етничка рамнотежа</a:t>
          </a:r>
        </a:p>
      </dgm:t>
    </dgm:pt>
    <dgm:pt modelId="{C801CB12-8406-487D-8F39-A2629C1B790C}" type="parTrans" cxnId="{862CAF12-65DE-482D-A5BA-209A415110D3}">
      <dgm:prSet/>
      <dgm:spPr/>
      <dgm:t>
        <a:bodyPr/>
        <a:lstStyle/>
        <a:p>
          <a:endParaRPr lang="en-US"/>
        </a:p>
      </dgm:t>
    </dgm:pt>
    <dgm:pt modelId="{145F2844-B6B4-4E00-AE6C-B1BFAD6512E1}" type="sibTrans" cxnId="{862CAF12-65DE-482D-A5BA-209A415110D3}">
      <dgm:prSet/>
      <dgm:spPr/>
      <dgm:t>
        <a:bodyPr/>
        <a:lstStyle/>
        <a:p>
          <a:endParaRPr lang="en-US"/>
        </a:p>
      </dgm:t>
    </dgm:pt>
    <dgm:pt modelId="{FDD5605E-6FB1-4BB9-902B-E842603E74A3}">
      <dgm:prSet/>
      <dgm:spPr/>
      <dgm:t>
        <a:bodyPr/>
        <a:lstStyle/>
        <a:p>
          <a:r>
            <a:rPr lang="en-US"/>
            <a:t>• Инклузивност и фер третман</a:t>
          </a:r>
        </a:p>
      </dgm:t>
    </dgm:pt>
    <dgm:pt modelId="{0F49D607-188C-4D1A-AC93-472E7B436ECA}" type="parTrans" cxnId="{AA19BD95-A963-44AD-AB5D-7DE6ED757DB4}">
      <dgm:prSet/>
      <dgm:spPr/>
      <dgm:t>
        <a:bodyPr/>
        <a:lstStyle/>
        <a:p>
          <a:endParaRPr lang="en-US"/>
        </a:p>
      </dgm:t>
    </dgm:pt>
    <dgm:pt modelId="{88C06541-DC54-4E35-816B-31603D30C75F}" type="sibTrans" cxnId="{AA19BD95-A963-44AD-AB5D-7DE6ED757DB4}">
      <dgm:prSet/>
      <dgm:spPr/>
      <dgm:t>
        <a:bodyPr/>
        <a:lstStyle/>
        <a:p>
          <a:endParaRPr lang="en-US"/>
        </a:p>
      </dgm:t>
    </dgm:pt>
    <dgm:pt modelId="{37D28381-0F2B-4851-82ED-60A83F674991}">
      <dgm:prSet/>
      <dgm:spPr/>
      <dgm:t>
        <a:bodyPr/>
        <a:lstStyle/>
        <a:p>
          <a:r>
            <a:rPr lang="en-US"/>
            <a:t>• Влијание и одржливост на поддршката</a:t>
          </a:r>
        </a:p>
      </dgm:t>
    </dgm:pt>
    <dgm:pt modelId="{31A352FE-D4D1-42CE-815C-B1B4459BA8BE}" type="parTrans" cxnId="{628DA531-E119-44CC-8E08-6CBBD315484A}">
      <dgm:prSet/>
      <dgm:spPr/>
      <dgm:t>
        <a:bodyPr/>
        <a:lstStyle/>
        <a:p>
          <a:endParaRPr lang="en-US"/>
        </a:p>
      </dgm:t>
    </dgm:pt>
    <dgm:pt modelId="{0F757871-BCA4-401F-98F3-84CA4727904A}" type="sibTrans" cxnId="{628DA531-E119-44CC-8E08-6CBBD315484A}">
      <dgm:prSet/>
      <dgm:spPr/>
      <dgm:t>
        <a:bodyPr/>
        <a:lstStyle/>
        <a:p>
          <a:endParaRPr lang="en-US"/>
        </a:p>
      </dgm:t>
    </dgm:pt>
    <dgm:pt modelId="{50F70FFB-F56C-49B1-AE4F-8A979324C463}" type="pres">
      <dgm:prSet presAssocID="{53873DC1-3283-41B0-B28F-BC3BC20EEFE6}" presName="matrix" presStyleCnt="0">
        <dgm:presLayoutVars>
          <dgm:chMax val="1"/>
          <dgm:dir/>
          <dgm:resizeHandles val="exact"/>
        </dgm:presLayoutVars>
      </dgm:prSet>
      <dgm:spPr/>
    </dgm:pt>
    <dgm:pt modelId="{837C5833-1945-4AC0-BD5F-BFF20BBC947B}" type="pres">
      <dgm:prSet presAssocID="{53873DC1-3283-41B0-B28F-BC3BC20EEFE6}" presName="diamond" presStyleLbl="bgShp" presStyleIdx="0" presStyleCnt="1"/>
      <dgm:spPr/>
    </dgm:pt>
    <dgm:pt modelId="{B26AA579-5A5B-4F7C-9640-A024CE63656A}" type="pres">
      <dgm:prSet presAssocID="{53873DC1-3283-41B0-B28F-BC3BC20EEFE6}" presName="quad1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939AD68C-071A-4545-9F1D-DE3E4354329F}" type="pres">
      <dgm:prSet presAssocID="{53873DC1-3283-41B0-B28F-BC3BC20EEFE6}" presName="quad2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4CC3C60D-4255-41D2-AC7A-C8D92D070F80}" type="pres">
      <dgm:prSet presAssocID="{53873DC1-3283-41B0-B28F-BC3BC20EEFE6}" presName="quad3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0B903641-5F54-4565-A9A2-E7EAC56B1317}" type="pres">
      <dgm:prSet presAssocID="{53873DC1-3283-41B0-B28F-BC3BC20EEFE6}" presName="quad4" presStyleLbl="node1" presStyleIdx="3" presStyleCnt="4">
        <dgm:presLayoutVars>
          <dgm:chMax val="0"/>
          <dgm:chPref val="0"/>
          <dgm:bulletEnabled val="1"/>
        </dgm:presLayoutVars>
      </dgm:prSet>
      <dgm:spPr/>
    </dgm:pt>
  </dgm:ptLst>
  <dgm:cxnLst>
    <dgm:cxn modelId="{166B3C08-40F0-4799-8B27-60B578ED7302}" type="presOf" srcId="{37D28381-0F2B-4851-82ED-60A83F674991}" destId="{0B903641-5F54-4565-A9A2-E7EAC56B1317}" srcOrd="0" destOrd="0" presId="urn:microsoft.com/office/officeart/2005/8/layout/matrix3"/>
    <dgm:cxn modelId="{862CAF12-65DE-482D-A5BA-209A415110D3}" srcId="{53873DC1-3283-41B0-B28F-BC3BC20EEFE6}" destId="{8F5BD1E0-88D7-4C93-B71C-A45792356B72}" srcOrd="1" destOrd="0" parTransId="{C801CB12-8406-487D-8F39-A2629C1B790C}" sibTransId="{145F2844-B6B4-4E00-AE6C-B1BFAD6512E1}"/>
    <dgm:cxn modelId="{84E3A41C-DF33-4DCC-A5A1-DDE7D5F6948E}" type="presOf" srcId="{5CE34CC4-056C-4652-90BD-EC42C6E58E4D}" destId="{B26AA579-5A5B-4F7C-9640-A024CE63656A}" srcOrd="0" destOrd="0" presId="urn:microsoft.com/office/officeart/2005/8/layout/matrix3"/>
    <dgm:cxn modelId="{F342382D-3836-4507-B55E-0D7BCD0EDE4B}" srcId="{53873DC1-3283-41B0-B28F-BC3BC20EEFE6}" destId="{5CE34CC4-056C-4652-90BD-EC42C6E58E4D}" srcOrd="0" destOrd="0" parTransId="{34D5681A-8AF3-4332-8DFC-831FB313A6E8}" sibTransId="{E43855C9-3FFF-4A24-9A62-117F5B289D29}"/>
    <dgm:cxn modelId="{F68A4831-FA5E-4F7D-BF3F-D458FF555E2C}" type="presOf" srcId="{FDD5605E-6FB1-4BB9-902B-E842603E74A3}" destId="{4CC3C60D-4255-41D2-AC7A-C8D92D070F80}" srcOrd="0" destOrd="0" presId="urn:microsoft.com/office/officeart/2005/8/layout/matrix3"/>
    <dgm:cxn modelId="{628DA531-E119-44CC-8E08-6CBBD315484A}" srcId="{53873DC1-3283-41B0-B28F-BC3BC20EEFE6}" destId="{37D28381-0F2B-4851-82ED-60A83F674991}" srcOrd="3" destOrd="0" parTransId="{31A352FE-D4D1-42CE-815C-B1B4459BA8BE}" sibTransId="{0F757871-BCA4-401F-98F3-84CA4727904A}"/>
    <dgm:cxn modelId="{AA19BD95-A963-44AD-AB5D-7DE6ED757DB4}" srcId="{53873DC1-3283-41B0-B28F-BC3BC20EEFE6}" destId="{FDD5605E-6FB1-4BB9-902B-E842603E74A3}" srcOrd="2" destOrd="0" parTransId="{0F49D607-188C-4D1A-AC93-472E7B436ECA}" sibTransId="{88C06541-DC54-4E35-816B-31603D30C75F}"/>
    <dgm:cxn modelId="{3BB31DC5-5BAA-43C7-B3B8-26F9D700B0F4}" type="presOf" srcId="{53873DC1-3283-41B0-B28F-BC3BC20EEFE6}" destId="{50F70FFB-F56C-49B1-AE4F-8A979324C463}" srcOrd="0" destOrd="0" presId="urn:microsoft.com/office/officeart/2005/8/layout/matrix3"/>
    <dgm:cxn modelId="{FC4BC3DC-F880-42A3-97E9-7E67D807E0E7}" type="presOf" srcId="{8F5BD1E0-88D7-4C93-B71C-A45792356B72}" destId="{939AD68C-071A-4545-9F1D-DE3E4354329F}" srcOrd="0" destOrd="0" presId="urn:microsoft.com/office/officeart/2005/8/layout/matrix3"/>
    <dgm:cxn modelId="{70E3909B-1735-417D-AABD-AE6EE8847598}" type="presParOf" srcId="{50F70FFB-F56C-49B1-AE4F-8A979324C463}" destId="{837C5833-1945-4AC0-BD5F-BFF20BBC947B}" srcOrd="0" destOrd="0" presId="urn:microsoft.com/office/officeart/2005/8/layout/matrix3"/>
    <dgm:cxn modelId="{2875BA1B-87EB-452A-9CF2-039B0738274E}" type="presParOf" srcId="{50F70FFB-F56C-49B1-AE4F-8A979324C463}" destId="{B26AA579-5A5B-4F7C-9640-A024CE63656A}" srcOrd="1" destOrd="0" presId="urn:microsoft.com/office/officeart/2005/8/layout/matrix3"/>
    <dgm:cxn modelId="{3AB3E315-5B20-4003-ACC4-2D1A4088B57F}" type="presParOf" srcId="{50F70FFB-F56C-49B1-AE4F-8A979324C463}" destId="{939AD68C-071A-4545-9F1D-DE3E4354329F}" srcOrd="2" destOrd="0" presId="urn:microsoft.com/office/officeart/2005/8/layout/matrix3"/>
    <dgm:cxn modelId="{78E33B1B-3143-4769-895F-BBC65C5175AF}" type="presParOf" srcId="{50F70FFB-F56C-49B1-AE4F-8A979324C463}" destId="{4CC3C60D-4255-41D2-AC7A-C8D92D070F80}" srcOrd="3" destOrd="0" presId="urn:microsoft.com/office/officeart/2005/8/layout/matrix3"/>
    <dgm:cxn modelId="{C36132C8-EE2E-4033-A551-ED92811E96CE}" type="presParOf" srcId="{50F70FFB-F56C-49B1-AE4F-8A979324C463}" destId="{0B903641-5F54-4565-A9A2-E7EAC56B1317}" srcOrd="4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265F34F9-25ED-405F-B9B3-D3550C6E2CA3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234A93E-61AB-48FB-A36F-2068377D5060}">
      <dgm:prSet custT="1"/>
      <dgm:spPr/>
      <dgm:t>
        <a:bodyPr/>
        <a:lstStyle/>
        <a:p>
          <a:r>
            <a:rPr lang="mk-MK" sz="1800" b="1" dirty="0"/>
            <a:t>Развојни и Финансиски критериуми</a:t>
          </a:r>
          <a:endParaRPr lang="en-US" sz="1800" dirty="0"/>
        </a:p>
      </dgm:t>
    </dgm:pt>
    <dgm:pt modelId="{D4801291-004E-48A6-9913-9035DFD6BBD3}" type="parTrans" cxnId="{3CC5B2F9-8541-4140-9559-00C65B9ACECE}">
      <dgm:prSet/>
      <dgm:spPr/>
      <dgm:t>
        <a:bodyPr/>
        <a:lstStyle/>
        <a:p>
          <a:endParaRPr lang="en-US"/>
        </a:p>
      </dgm:t>
    </dgm:pt>
    <dgm:pt modelId="{41D7068A-A65B-46F5-8759-9DB2082EFD24}" type="sibTrans" cxnId="{3CC5B2F9-8541-4140-9559-00C65B9ACECE}">
      <dgm:prSet/>
      <dgm:spPr/>
      <dgm:t>
        <a:bodyPr/>
        <a:lstStyle/>
        <a:p>
          <a:endParaRPr lang="en-US"/>
        </a:p>
      </dgm:t>
    </dgm:pt>
    <dgm:pt modelId="{E8695E1B-223F-4438-8299-02198D732E4F}">
      <dgm:prSet custT="1"/>
      <dgm:spPr/>
      <dgm:t>
        <a:bodyPr/>
        <a:lstStyle/>
        <a:p>
          <a:r>
            <a:rPr lang="mk-MK" sz="1400" dirty="0"/>
            <a:t>Општината обезбедила завршна сметка/финансиски извештај за претходната година.</a:t>
          </a:r>
          <a:endParaRPr lang="en-US" sz="1400" dirty="0"/>
        </a:p>
      </dgm:t>
    </dgm:pt>
    <dgm:pt modelId="{EAD4C6AE-6563-4405-8191-69EA862F1384}" type="parTrans" cxnId="{ED27C5C2-FEC1-4E78-84C5-64D3D4AFDC4B}">
      <dgm:prSet/>
      <dgm:spPr/>
      <dgm:t>
        <a:bodyPr/>
        <a:lstStyle/>
        <a:p>
          <a:endParaRPr lang="en-US"/>
        </a:p>
      </dgm:t>
    </dgm:pt>
    <dgm:pt modelId="{B1027E50-04F2-4EA9-A79A-80E32ACD4ACA}" type="sibTrans" cxnId="{ED27C5C2-FEC1-4E78-84C5-64D3D4AFDC4B}">
      <dgm:prSet/>
      <dgm:spPr/>
      <dgm:t>
        <a:bodyPr/>
        <a:lstStyle/>
        <a:p>
          <a:endParaRPr lang="en-US"/>
        </a:p>
      </dgm:t>
    </dgm:pt>
    <dgm:pt modelId="{2E808CFC-2BAF-45E1-B6AE-642ECFD05ECF}">
      <dgm:prSet custT="1"/>
      <dgm:spPr/>
      <dgm:t>
        <a:bodyPr/>
        <a:lstStyle/>
        <a:p>
          <a:r>
            <a:rPr lang="mk-MK" sz="1400" dirty="0"/>
            <a:t>Општината обезбедила информации за % од трансфери од Централната Власт во вкупните пригоди на општината.</a:t>
          </a:r>
          <a:endParaRPr lang="en-US" sz="1400" dirty="0"/>
        </a:p>
      </dgm:t>
    </dgm:pt>
    <dgm:pt modelId="{D237F3DA-A24E-448E-ACAA-6D272CA431F2}" type="parTrans" cxnId="{D8821D85-2440-417B-B33E-897741EA3967}">
      <dgm:prSet/>
      <dgm:spPr/>
      <dgm:t>
        <a:bodyPr/>
        <a:lstStyle/>
        <a:p>
          <a:endParaRPr lang="en-US"/>
        </a:p>
      </dgm:t>
    </dgm:pt>
    <dgm:pt modelId="{F0F9BA25-81BF-4E04-8083-458E67A915B9}" type="sibTrans" cxnId="{D8821D85-2440-417B-B33E-897741EA3967}">
      <dgm:prSet/>
      <dgm:spPr/>
      <dgm:t>
        <a:bodyPr/>
        <a:lstStyle/>
        <a:p>
          <a:endParaRPr lang="en-US"/>
        </a:p>
      </dgm:t>
    </dgm:pt>
    <dgm:pt modelId="{43601EEC-676B-4432-AFC8-F7D54F3BD7EC}">
      <dgm:prSet custT="1"/>
      <dgm:spPr/>
      <dgm:t>
        <a:bodyPr/>
        <a:lstStyle/>
        <a:p>
          <a:r>
            <a:rPr lang="mk-MK" sz="1400" dirty="0"/>
            <a:t>Општината обезбедила информација за блокирана сметка.</a:t>
          </a:r>
          <a:endParaRPr lang="en-US" sz="1400" dirty="0"/>
        </a:p>
      </dgm:t>
    </dgm:pt>
    <dgm:pt modelId="{AED7D381-061E-48E6-8E61-EB0CDBD3A07E}" type="parTrans" cxnId="{9E71D1AD-C61A-45C0-AD1F-7DB5B7DABDAE}">
      <dgm:prSet/>
      <dgm:spPr/>
      <dgm:t>
        <a:bodyPr/>
        <a:lstStyle/>
        <a:p>
          <a:endParaRPr lang="en-US"/>
        </a:p>
      </dgm:t>
    </dgm:pt>
    <dgm:pt modelId="{E53EEF71-42C5-4C18-9E6C-DE425EA4805A}" type="sibTrans" cxnId="{9E71D1AD-C61A-45C0-AD1F-7DB5B7DABDAE}">
      <dgm:prSet/>
      <dgm:spPr/>
      <dgm:t>
        <a:bodyPr/>
        <a:lstStyle/>
        <a:p>
          <a:endParaRPr lang="en-US"/>
        </a:p>
      </dgm:t>
    </dgm:pt>
    <dgm:pt modelId="{2A4716FF-A5BB-4B17-9CF9-ABCC9944E3F9}">
      <dgm:prSet custT="1"/>
      <dgm:spPr/>
      <dgm:t>
        <a:bodyPr/>
        <a:lstStyle/>
        <a:p>
          <a:r>
            <a:rPr lang="mk-MK" sz="1800" b="1" dirty="0"/>
            <a:t>Демографски и социјални критериуми</a:t>
          </a:r>
          <a:endParaRPr lang="en-US" sz="1800" dirty="0"/>
        </a:p>
      </dgm:t>
    </dgm:pt>
    <dgm:pt modelId="{A7454050-CA7D-4D0F-A2F1-F3CB48AD3FE6}" type="parTrans" cxnId="{F6DFB716-5297-4DBD-8FB4-6ED16287BBE4}">
      <dgm:prSet/>
      <dgm:spPr/>
      <dgm:t>
        <a:bodyPr/>
        <a:lstStyle/>
        <a:p>
          <a:endParaRPr lang="en-US"/>
        </a:p>
      </dgm:t>
    </dgm:pt>
    <dgm:pt modelId="{1F2B5394-8738-4A31-914D-6199E1F07A1F}" type="sibTrans" cxnId="{F6DFB716-5297-4DBD-8FB4-6ED16287BBE4}">
      <dgm:prSet/>
      <dgm:spPr/>
      <dgm:t>
        <a:bodyPr/>
        <a:lstStyle/>
        <a:p>
          <a:endParaRPr lang="en-US"/>
        </a:p>
      </dgm:t>
    </dgm:pt>
    <dgm:pt modelId="{2186AE17-778C-41B4-B541-394BB4F9FBFB}">
      <dgm:prSet custT="1"/>
      <dgm:spPr/>
      <dgm:t>
        <a:bodyPr/>
        <a:lstStyle/>
        <a:p>
          <a:r>
            <a:rPr lang="mk-MK" sz="1400" dirty="0"/>
            <a:t>Податоци за структурата на населението по возрасна категорија.</a:t>
          </a:r>
          <a:endParaRPr lang="en-US" sz="1400" dirty="0"/>
        </a:p>
      </dgm:t>
    </dgm:pt>
    <dgm:pt modelId="{A79A9A03-3078-4BFE-AC82-F2AB74EFFC9F}" type="parTrans" cxnId="{99DC144D-CA3C-440A-8B6A-A92BBFC08A9A}">
      <dgm:prSet/>
      <dgm:spPr/>
      <dgm:t>
        <a:bodyPr/>
        <a:lstStyle/>
        <a:p>
          <a:endParaRPr lang="en-US"/>
        </a:p>
      </dgm:t>
    </dgm:pt>
    <dgm:pt modelId="{C6EBCBD0-45AB-46B5-BBC6-6420791E4E4B}" type="sibTrans" cxnId="{99DC144D-CA3C-440A-8B6A-A92BBFC08A9A}">
      <dgm:prSet/>
      <dgm:spPr/>
      <dgm:t>
        <a:bodyPr/>
        <a:lstStyle/>
        <a:p>
          <a:endParaRPr lang="en-US"/>
        </a:p>
      </dgm:t>
    </dgm:pt>
    <dgm:pt modelId="{27711D62-B1F0-466E-A589-64C43956B506}">
      <dgm:prSet custT="1"/>
      <dgm:spPr/>
      <dgm:t>
        <a:bodyPr/>
        <a:lstStyle/>
        <a:p>
          <a:r>
            <a:rPr lang="mk-MK" sz="1400" dirty="0"/>
            <a:t>Податоци за етничката структура на населението, со цел да се оцени степенот на етничка разновидност и инклузивност (Индекс на стареење / учество на постари лица (65+) во вкупното население).</a:t>
          </a:r>
          <a:endParaRPr lang="en-US" sz="1400" dirty="0"/>
        </a:p>
      </dgm:t>
    </dgm:pt>
    <dgm:pt modelId="{59055A05-EDFA-4472-B57A-D77720E1EA1B}" type="parTrans" cxnId="{30F3927A-8953-43F2-A06B-7A213BC2C00C}">
      <dgm:prSet/>
      <dgm:spPr/>
      <dgm:t>
        <a:bodyPr/>
        <a:lstStyle/>
        <a:p>
          <a:endParaRPr lang="en-US"/>
        </a:p>
      </dgm:t>
    </dgm:pt>
    <dgm:pt modelId="{E4BB5DC0-BA6E-4CF4-B8FF-46A10196F6A7}" type="sibTrans" cxnId="{30F3927A-8953-43F2-A06B-7A213BC2C00C}">
      <dgm:prSet/>
      <dgm:spPr/>
      <dgm:t>
        <a:bodyPr/>
        <a:lstStyle/>
        <a:p>
          <a:endParaRPr lang="en-US"/>
        </a:p>
      </dgm:t>
    </dgm:pt>
    <dgm:pt modelId="{2227D3B3-6186-4C75-BF6B-6F3E12D56A4F}">
      <dgm:prSet custT="1"/>
      <dgm:spPr/>
      <dgm:t>
        <a:bodyPr/>
        <a:lstStyle/>
        <a:p>
          <a:r>
            <a:rPr lang="mk-MK" sz="1800" b="1" dirty="0"/>
            <a:t>Институционален и човечки капацитет</a:t>
          </a:r>
          <a:endParaRPr lang="en-US" sz="1800" dirty="0"/>
        </a:p>
      </dgm:t>
    </dgm:pt>
    <dgm:pt modelId="{AEA6CADF-39C9-4D2C-A8F0-2801C7FF1286}" type="parTrans" cxnId="{F5731E90-6E10-4466-BC60-B222A4EAECE4}">
      <dgm:prSet/>
      <dgm:spPr/>
      <dgm:t>
        <a:bodyPr/>
        <a:lstStyle/>
        <a:p>
          <a:endParaRPr lang="en-US"/>
        </a:p>
      </dgm:t>
    </dgm:pt>
    <dgm:pt modelId="{06B98D56-69C9-4976-9C8C-EE7C38B34C32}" type="sibTrans" cxnId="{F5731E90-6E10-4466-BC60-B222A4EAECE4}">
      <dgm:prSet/>
      <dgm:spPr/>
      <dgm:t>
        <a:bodyPr/>
        <a:lstStyle/>
        <a:p>
          <a:endParaRPr lang="en-US"/>
        </a:p>
      </dgm:t>
    </dgm:pt>
    <dgm:pt modelId="{395660CF-6B52-4A53-8711-7E445ADC49B8}">
      <dgm:prSet custT="1"/>
      <dgm:spPr/>
      <dgm:t>
        <a:bodyPr/>
        <a:lstStyle/>
        <a:p>
          <a:r>
            <a:rPr lang="mk-MK" sz="1400"/>
            <a:t>Број на вработени во администрацијата.</a:t>
          </a:r>
          <a:endParaRPr lang="en-US" sz="1400"/>
        </a:p>
      </dgm:t>
    </dgm:pt>
    <dgm:pt modelId="{200BA6F1-96BC-48D3-A9D2-2C8B24C56171}" type="parTrans" cxnId="{26515348-D2D3-4E15-AF10-77F46B8EA2B3}">
      <dgm:prSet/>
      <dgm:spPr/>
      <dgm:t>
        <a:bodyPr/>
        <a:lstStyle/>
        <a:p>
          <a:endParaRPr lang="en-US"/>
        </a:p>
      </dgm:t>
    </dgm:pt>
    <dgm:pt modelId="{76FB78A0-2535-485C-A55B-41653E4FF751}" type="sibTrans" cxnId="{26515348-D2D3-4E15-AF10-77F46B8EA2B3}">
      <dgm:prSet/>
      <dgm:spPr/>
      <dgm:t>
        <a:bodyPr/>
        <a:lstStyle/>
        <a:p>
          <a:endParaRPr lang="en-US"/>
        </a:p>
      </dgm:t>
    </dgm:pt>
    <dgm:pt modelId="{6AFD3BE5-23D2-4ACD-A5BF-9CBFC743C5A6}">
      <dgm:prSet custT="1"/>
      <dgm:spPr/>
      <dgm:t>
        <a:bodyPr/>
        <a:lstStyle/>
        <a:p>
          <a:r>
            <a:rPr lang="mk-MK" sz="1400" dirty="0"/>
            <a:t>Информација за посебно одделение или одговорно лице за основните одделенија на општината.</a:t>
          </a:r>
          <a:endParaRPr lang="en-US" sz="1400" dirty="0"/>
        </a:p>
      </dgm:t>
    </dgm:pt>
    <dgm:pt modelId="{C4263B16-CCC7-45D9-8197-74CD63BA981A}" type="parTrans" cxnId="{B5D578BA-A430-4059-AC7F-0004BEE4C4DD}">
      <dgm:prSet/>
      <dgm:spPr/>
      <dgm:t>
        <a:bodyPr/>
        <a:lstStyle/>
        <a:p>
          <a:endParaRPr lang="en-US"/>
        </a:p>
      </dgm:t>
    </dgm:pt>
    <dgm:pt modelId="{FBFF6138-9D43-41F0-8F79-FBF65243234C}" type="sibTrans" cxnId="{B5D578BA-A430-4059-AC7F-0004BEE4C4DD}">
      <dgm:prSet/>
      <dgm:spPr/>
      <dgm:t>
        <a:bodyPr/>
        <a:lstStyle/>
        <a:p>
          <a:endParaRPr lang="en-US"/>
        </a:p>
      </dgm:t>
    </dgm:pt>
    <dgm:pt modelId="{4E71588E-78A9-48A8-8873-D761967A05D1}">
      <dgm:prSet custT="1"/>
      <dgm:spPr/>
      <dgm:t>
        <a:bodyPr/>
        <a:lstStyle/>
        <a:p>
          <a:r>
            <a:rPr lang="mk-MK" sz="1400" dirty="0"/>
            <a:t>Активни</a:t>
          </a:r>
          <a:r>
            <a:rPr lang="mk-MK" sz="1400" b="1" dirty="0"/>
            <a:t> </a:t>
          </a:r>
          <a:r>
            <a:rPr lang="mk-MK" sz="1400" dirty="0"/>
            <a:t>стратешки документи за развој на општината.</a:t>
          </a:r>
          <a:endParaRPr lang="en-US" sz="1400" dirty="0"/>
        </a:p>
      </dgm:t>
    </dgm:pt>
    <dgm:pt modelId="{8C177C9B-784B-403F-9664-C7364A11FFFB}" type="parTrans" cxnId="{824B3B35-6159-4261-9760-F8057AC30231}">
      <dgm:prSet/>
      <dgm:spPr/>
      <dgm:t>
        <a:bodyPr/>
        <a:lstStyle/>
        <a:p>
          <a:endParaRPr lang="en-US"/>
        </a:p>
      </dgm:t>
    </dgm:pt>
    <dgm:pt modelId="{3110ADC9-286B-44B8-8B57-4467AADD84CA}" type="sibTrans" cxnId="{824B3B35-6159-4261-9760-F8057AC30231}">
      <dgm:prSet/>
      <dgm:spPr/>
      <dgm:t>
        <a:bodyPr/>
        <a:lstStyle/>
        <a:p>
          <a:endParaRPr lang="en-US"/>
        </a:p>
      </dgm:t>
    </dgm:pt>
    <dgm:pt modelId="{F856DD22-1291-43D3-9822-C65CC20D2F65}" type="pres">
      <dgm:prSet presAssocID="{265F34F9-25ED-405F-B9B3-D3550C6E2CA3}" presName="diagram" presStyleCnt="0">
        <dgm:presLayoutVars>
          <dgm:dir/>
          <dgm:resizeHandles val="exact"/>
        </dgm:presLayoutVars>
      </dgm:prSet>
      <dgm:spPr/>
    </dgm:pt>
    <dgm:pt modelId="{0D86A6F3-FE60-4D4F-AB45-4E4E2941C37C}" type="pres">
      <dgm:prSet presAssocID="{5234A93E-61AB-48FB-A36F-2068377D5060}" presName="node" presStyleLbl="node1" presStyleIdx="0" presStyleCnt="3" custScaleY="124851">
        <dgm:presLayoutVars>
          <dgm:bulletEnabled val="1"/>
        </dgm:presLayoutVars>
      </dgm:prSet>
      <dgm:spPr/>
    </dgm:pt>
    <dgm:pt modelId="{847CEDB9-E3AF-497F-8CC9-8E670A350090}" type="pres">
      <dgm:prSet presAssocID="{41D7068A-A65B-46F5-8759-9DB2082EFD24}" presName="sibTrans" presStyleCnt="0"/>
      <dgm:spPr/>
    </dgm:pt>
    <dgm:pt modelId="{A19BE968-CAB9-46FE-9CF3-4690D4D548E4}" type="pres">
      <dgm:prSet presAssocID="{2A4716FF-A5BB-4B17-9CF9-ABCC9944E3F9}" presName="node" presStyleLbl="node1" presStyleIdx="1" presStyleCnt="3" custScaleY="124985">
        <dgm:presLayoutVars>
          <dgm:bulletEnabled val="1"/>
        </dgm:presLayoutVars>
      </dgm:prSet>
      <dgm:spPr/>
    </dgm:pt>
    <dgm:pt modelId="{39D9C0F5-649C-4876-ABCB-5D4C53D4A239}" type="pres">
      <dgm:prSet presAssocID="{1F2B5394-8738-4A31-914D-6199E1F07A1F}" presName="sibTrans" presStyleCnt="0"/>
      <dgm:spPr/>
    </dgm:pt>
    <dgm:pt modelId="{66518B3E-D6C2-4626-9AAF-073F8A43A5E7}" type="pres">
      <dgm:prSet presAssocID="{2227D3B3-6186-4C75-BF6B-6F3E12D56A4F}" presName="node" presStyleLbl="node1" presStyleIdx="2" presStyleCnt="3" custScaleY="109931">
        <dgm:presLayoutVars>
          <dgm:bulletEnabled val="1"/>
        </dgm:presLayoutVars>
      </dgm:prSet>
      <dgm:spPr/>
    </dgm:pt>
  </dgm:ptLst>
  <dgm:cxnLst>
    <dgm:cxn modelId="{F6DFB716-5297-4DBD-8FB4-6ED16287BBE4}" srcId="{265F34F9-25ED-405F-B9B3-D3550C6E2CA3}" destId="{2A4716FF-A5BB-4B17-9CF9-ABCC9944E3F9}" srcOrd="1" destOrd="0" parTransId="{A7454050-CA7D-4D0F-A2F1-F3CB48AD3FE6}" sibTransId="{1F2B5394-8738-4A31-914D-6199E1F07A1F}"/>
    <dgm:cxn modelId="{2EC2C827-26DE-47D8-90BC-CD7F71DF5855}" type="presOf" srcId="{2E808CFC-2BAF-45E1-B6AE-642ECFD05ECF}" destId="{0D86A6F3-FE60-4D4F-AB45-4E4E2941C37C}" srcOrd="0" destOrd="2" presId="urn:microsoft.com/office/officeart/2005/8/layout/default"/>
    <dgm:cxn modelId="{B5FB0934-6975-4890-B97B-0F935512F47E}" type="presOf" srcId="{2227D3B3-6186-4C75-BF6B-6F3E12D56A4F}" destId="{66518B3E-D6C2-4626-9AAF-073F8A43A5E7}" srcOrd="0" destOrd="0" presId="urn:microsoft.com/office/officeart/2005/8/layout/default"/>
    <dgm:cxn modelId="{824B3B35-6159-4261-9760-F8057AC30231}" srcId="{2227D3B3-6186-4C75-BF6B-6F3E12D56A4F}" destId="{4E71588E-78A9-48A8-8873-D761967A05D1}" srcOrd="2" destOrd="0" parTransId="{8C177C9B-784B-403F-9664-C7364A11FFFB}" sibTransId="{3110ADC9-286B-44B8-8B57-4467AADD84CA}"/>
    <dgm:cxn modelId="{D2068939-E959-4D68-97DC-E786E6BFE530}" type="presOf" srcId="{2186AE17-778C-41B4-B541-394BB4F9FBFB}" destId="{A19BE968-CAB9-46FE-9CF3-4690D4D548E4}" srcOrd="0" destOrd="1" presId="urn:microsoft.com/office/officeart/2005/8/layout/default"/>
    <dgm:cxn modelId="{26515348-D2D3-4E15-AF10-77F46B8EA2B3}" srcId="{2227D3B3-6186-4C75-BF6B-6F3E12D56A4F}" destId="{395660CF-6B52-4A53-8711-7E445ADC49B8}" srcOrd="0" destOrd="0" parTransId="{200BA6F1-96BC-48D3-A9D2-2C8B24C56171}" sibTransId="{76FB78A0-2535-485C-A55B-41653E4FF751}"/>
    <dgm:cxn modelId="{99DC144D-CA3C-440A-8B6A-A92BBFC08A9A}" srcId="{2A4716FF-A5BB-4B17-9CF9-ABCC9944E3F9}" destId="{2186AE17-778C-41B4-B541-394BB4F9FBFB}" srcOrd="0" destOrd="0" parTransId="{A79A9A03-3078-4BFE-AC82-F2AB74EFFC9F}" sibTransId="{C6EBCBD0-45AB-46B5-BBC6-6420791E4E4B}"/>
    <dgm:cxn modelId="{CCD01771-7B01-4D89-B697-2310B3FE277D}" type="presOf" srcId="{43601EEC-676B-4432-AFC8-F7D54F3BD7EC}" destId="{0D86A6F3-FE60-4D4F-AB45-4E4E2941C37C}" srcOrd="0" destOrd="3" presId="urn:microsoft.com/office/officeart/2005/8/layout/default"/>
    <dgm:cxn modelId="{9F784971-6A7A-4F62-B911-EA6B1CB15FE4}" type="presOf" srcId="{27711D62-B1F0-466E-A589-64C43956B506}" destId="{A19BE968-CAB9-46FE-9CF3-4690D4D548E4}" srcOrd="0" destOrd="2" presId="urn:microsoft.com/office/officeart/2005/8/layout/default"/>
    <dgm:cxn modelId="{A916FA72-C8F1-45AA-9504-CA2426F025C9}" type="presOf" srcId="{395660CF-6B52-4A53-8711-7E445ADC49B8}" destId="{66518B3E-D6C2-4626-9AAF-073F8A43A5E7}" srcOrd="0" destOrd="1" presId="urn:microsoft.com/office/officeart/2005/8/layout/default"/>
    <dgm:cxn modelId="{30F3927A-8953-43F2-A06B-7A213BC2C00C}" srcId="{2A4716FF-A5BB-4B17-9CF9-ABCC9944E3F9}" destId="{27711D62-B1F0-466E-A589-64C43956B506}" srcOrd="1" destOrd="0" parTransId="{59055A05-EDFA-4472-B57A-D77720E1EA1B}" sibTransId="{E4BB5DC0-BA6E-4CF4-B8FF-46A10196F6A7}"/>
    <dgm:cxn modelId="{D699E27E-D84F-4A56-853B-CC7BC38A1B88}" type="presOf" srcId="{E8695E1B-223F-4438-8299-02198D732E4F}" destId="{0D86A6F3-FE60-4D4F-AB45-4E4E2941C37C}" srcOrd="0" destOrd="1" presId="urn:microsoft.com/office/officeart/2005/8/layout/default"/>
    <dgm:cxn modelId="{2494B67F-F9B0-49E7-833F-4B65F03BC2EA}" type="presOf" srcId="{265F34F9-25ED-405F-B9B3-D3550C6E2CA3}" destId="{F856DD22-1291-43D3-9822-C65CC20D2F65}" srcOrd="0" destOrd="0" presId="urn:microsoft.com/office/officeart/2005/8/layout/default"/>
    <dgm:cxn modelId="{D8821D85-2440-417B-B33E-897741EA3967}" srcId="{5234A93E-61AB-48FB-A36F-2068377D5060}" destId="{2E808CFC-2BAF-45E1-B6AE-642ECFD05ECF}" srcOrd="1" destOrd="0" parTransId="{D237F3DA-A24E-448E-ACAA-6D272CA431F2}" sibTransId="{F0F9BA25-81BF-4E04-8083-458E67A915B9}"/>
    <dgm:cxn modelId="{F5731E90-6E10-4466-BC60-B222A4EAECE4}" srcId="{265F34F9-25ED-405F-B9B3-D3550C6E2CA3}" destId="{2227D3B3-6186-4C75-BF6B-6F3E12D56A4F}" srcOrd="2" destOrd="0" parTransId="{AEA6CADF-39C9-4D2C-A8F0-2801C7FF1286}" sibTransId="{06B98D56-69C9-4976-9C8C-EE7C38B34C32}"/>
    <dgm:cxn modelId="{3FCE7A91-DE47-461F-B34A-E93EC9A85B17}" type="presOf" srcId="{5234A93E-61AB-48FB-A36F-2068377D5060}" destId="{0D86A6F3-FE60-4D4F-AB45-4E4E2941C37C}" srcOrd="0" destOrd="0" presId="urn:microsoft.com/office/officeart/2005/8/layout/default"/>
    <dgm:cxn modelId="{5FC1D695-BB0F-4D8B-A08B-3FD15AB1E6D5}" type="presOf" srcId="{2A4716FF-A5BB-4B17-9CF9-ABCC9944E3F9}" destId="{A19BE968-CAB9-46FE-9CF3-4690D4D548E4}" srcOrd="0" destOrd="0" presId="urn:microsoft.com/office/officeart/2005/8/layout/default"/>
    <dgm:cxn modelId="{9E71D1AD-C61A-45C0-AD1F-7DB5B7DABDAE}" srcId="{5234A93E-61AB-48FB-A36F-2068377D5060}" destId="{43601EEC-676B-4432-AFC8-F7D54F3BD7EC}" srcOrd="2" destOrd="0" parTransId="{AED7D381-061E-48E6-8E61-EB0CDBD3A07E}" sibTransId="{E53EEF71-42C5-4C18-9E6C-DE425EA4805A}"/>
    <dgm:cxn modelId="{A91BBBB9-C61C-4EEB-8AA4-F80E826328C0}" type="presOf" srcId="{4E71588E-78A9-48A8-8873-D761967A05D1}" destId="{66518B3E-D6C2-4626-9AAF-073F8A43A5E7}" srcOrd="0" destOrd="3" presId="urn:microsoft.com/office/officeart/2005/8/layout/default"/>
    <dgm:cxn modelId="{B5D578BA-A430-4059-AC7F-0004BEE4C4DD}" srcId="{2227D3B3-6186-4C75-BF6B-6F3E12D56A4F}" destId="{6AFD3BE5-23D2-4ACD-A5BF-9CBFC743C5A6}" srcOrd="1" destOrd="0" parTransId="{C4263B16-CCC7-45D9-8197-74CD63BA981A}" sibTransId="{FBFF6138-9D43-41F0-8F79-FBF65243234C}"/>
    <dgm:cxn modelId="{ED27C5C2-FEC1-4E78-84C5-64D3D4AFDC4B}" srcId="{5234A93E-61AB-48FB-A36F-2068377D5060}" destId="{E8695E1B-223F-4438-8299-02198D732E4F}" srcOrd="0" destOrd="0" parTransId="{EAD4C6AE-6563-4405-8191-69EA862F1384}" sibTransId="{B1027E50-04F2-4EA9-A79A-80E32ACD4ACA}"/>
    <dgm:cxn modelId="{71D89FD1-168C-4730-967D-A8D849F5F18D}" type="presOf" srcId="{6AFD3BE5-23D2-4ACD-A5BF-9CBFC743C5A6}" destId="{66518B3E-D6C2-4626-9AAF-073F8A43A5E7}" srcOrd="0" destOrd="2" presId="urn:microsoft.com/office/officeart/2005/8/layout/default"/>
    <dgm:cxn modelId="{3CC5B2F9-8541-4140-9559-00C65B9ACECE}" srcId="{265F34F9-25ED-405F-B9B3-D3550C6E2CA3}" destId="{5234A93E-61AB-48FB-A36F-2068377D5060}" srcOrd="0" destOrd="0" parTransId="{D4801291-004E-48A6-9913-9035DFD6BBD3}" sibTransId="{41D7068A-A65B-46F5-8759-9DB2082EFD24}"/>
    <dgm:cxn modelId="{98634BD5-A488-41D0-8BA9-EF2C6FC2904B}" type="presParOf" srcId="{F856DD22-1291-43D3-9822-C65CC20D2F65}" destId="{0D86A6F3-FE60-4D4F-AB45-4E4E2941C37C}" srcOrd="0" destOrd="0" presId="urn:microsoft.com/office/officeart/2005/8/layout/default"/>
    <dgm:cxn modelId="{32C04788-678F-443B-BC39-AC1EAE98D5C2}" type="presParOf" srcId="{F856DD22-1291-43D3-9822-C65CC20D2F65}" destId="{847CEDB9-E3AF-497F-8CC9-8E670A350090}" srcOrd="1" destOrd="0" presId="urn:microsoft.com/office/officeart/2005/8/layout/default"/>
    <dgm:cxn modelId="{77884035-ABC3-444C-8EB4-3C4EFEBF3CDF}" type="presParOf" srcId="{F856DD22-1291-43D3-9822-C65CC20D2F65}" destId="{A19BE968-CAB9-46FE-9CF3-4690D4D548E4}" srcOrd="2" destOrd="0" presId="urn:microsoft.com/office/officeart/2005/8/layout/default"/>
    <dgm:cxn modelId="{82C44B72-373F-40DA-AFE9-8B3DF031B390}" type="presParOf" srcId="{F856DD22-1291-43D3-9822-C65CC20D2F65}" destId="{39D9C0F5-649C-4876-ABCB-5D4C53D4A239}" srcOrd="3" destOrd="0" presId="urn:microsoft.com/office/officeart/2005/8/layout/default"/>
    <dgm:cxn modelId="{E7D0FE4D-DCA1-4CEB-AAED-7524B5F77FE0}" type="presParOf" srcId="{F856DD22-1291-43D3-9822-C65CC20D2F65}" destId="{66518B3E-D6C2-4626-9AAF-073F8A43A5E7}" srcOrd="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A4785D1A-E0F0-4188-9070-89F21749B68D}" type="doc">
      <dgm:prSet loTypeId="urn:microsoft.com/office/officeart/2005/8/layout/hierarchy1" loCatId="hierarchy" qsTypeId="urn:microsoft.com/office/officeart/2005/8/quickstyle/simple4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189B82D7-81E9-4606-AD1B-52C1A9E6FACE}">
      <dgm:prSet/>
      <dgm:spPr/>
      <dgm:t>
        <a:bodyPr/>
        <a:lstStyle/>
        <a:p>
          <a:r>
            <a:rPr lang="en-US"/>
            <a:t>По завршување на евалуацијата, општините пополнуваат Образец</a:t>
          </a:r>
        </a:p>
      </dgm:t>
    </dgm:pt>
    <dgm:pt modelId="{8792790B-E625-4C8B-97E0-66E89BD58D91}" type="parTrans" cxnId="{1D2AD348-2369-42FE-8E88-AE90ED54FBD5}">
      <dgm:prSet/>
      <dgm:spPr/>
      <dgm:t>
        <a:bodyPr/>
        <a:lstStyle/>
        <a:p>
          <a:endParaRPr lang="en-US"/>
        </a:p>
      </dgm:t>
    </dgm:pt>
    <dgm:pt modelId="{6E5F9B9C-9312-44BD-974A-EC92CFFD1062}" type="sibTrans" cxnId="{1D2AD348-2369-42FE-8E88-AE90ED54FBD5}">
      <dgm:prSet/>
      <dgm:spPr/>
      <dgm:t>
        <a:bodyPr/>
        <a:lstStyle/>
        <a:p>
          <a:endParaRPr lang="en-US"/>
        </a:p>
      </dgm:t>
    </dgm:pt>
    <dgm:pt modelId="{76E6E635-7DB0-42AC-8EDA-E9941CA3D9D1}">
      <dgm:prSet/>
      <dgm:spPr/>
      <dgm:t>
        <a:bodyPr/>
        <a:lstStyle/>
        <a:p>
          <a:r>
            <a:rPr lang="en-US"/>
            <a:t>Контролната листа ја проценува нивната подготвеност</a:t>
          </a:r>
        </a:p>
      </dgm:t>
    </dgm:pt>
    <dgm:pt modelId="{4F81516C-97CB-487D-BE72-3A46CDA75941}" type="parTrans" cxnId="{35284780-029F-4928-85A6-063874FC8C8A}">
      <dgm:prSet/>
      <dgm:spPr/>
      <dgm:t>
        <a:bodyPr/>
        <a:lstStyle/>
        <a:p>
          <a:endParaRPr lang="en-US"/>
        </a:p>
      </dgm:t>
    </dgm:pt>
    <dgm:pt modelId="{0138B70D-BE79-42FB-9EC8-3F25F64CDF77}" type="sibTrans" cxnId="{35284780-029F-4928-85A6-063874FC8C8A}">
      <dgm:prSet/>
      <dgm:spPr/>
      <dgm:t>
        <a:bodyPr/>
        <a:lstStyle/>
        <a:p>
          <a:endParaRPr lang="en-US"/>
        </a:p>
      </dgm:t>
    </dgm:pt>
    <dgm:pt modelId="{71486CC1-AF25-448B-811F-B073A721CA26}">
      <dgm:prSet/>
      <dgm:spPr/>
      <dgm:t>
        <a:bodyPr/>
        <a:lstStyle/>
        <a:p>
          <a:r>
            <a:rPr lang="en-US" dirty="0" err="1"/>
            <a:t>Се</a:t>
          </a:r>
          <a:r>
            <a:rPr lang="en-US" dirty="0"/>
            <a:t> </a:t>
          </a:r>
          <a:r>
            <a:rPr lang="en-US" dirty="0" err="1"/>
            <a:t>идентификуваат</a:t>
          </a:r>
          <a:r>
            <a:rPr lang="en-US" dirty="0"/>
            <a:t> </a:t>
          </a:r>
          <a:r>
            <a:rPr lang="en-US" dirty="0" err="1"/>
            <a:t>приоритети</a:t>
          </a:r>
          <a:r>
            <a:rPr lang="en-US" dirty="0"/>
            <a:t> и </a:t>
          </a:r>
          <a:r>
            <a:rPr lang="en-US" dirty="0" err="1"/>
            <a:t>видови</a:t>
          </a:r>
          <a:r>
            <a:rPr lang="en-US" dirty="0"/>
            <a:t> </a:t>
          </a:r>
          <a:r>
            <a:rPr lang="en-US" dirty="0" err="1"/>
            <a:t>на</a:t>
          </a:r>
          <a:r>
            <a:rPr lang="en-US" dirty="0"/>
            <a:t> </a:t>
          </a:r>
          <a:r>
            <a:rPr lang="en-US" dirty="0" err="1"/>
            <a:t>поддршка</a:t>
          </a:r>
          <a:endParaRPr lang="en-US" dirty="0"/>
        </a:p>
      </dgm:t>
    </dgm:pt>
    <dgm:pt modelId="{CE7696E0-EB3B-47E9-97DA-85ADF1FDDB04}" type="parTrans" cxnId="{1FC8EA97-D452-45B6-BDB4-56EF873713C1}">
      <dgm:prSet/>
      <dgm:spPr/>
      <dgm:t>
        <a:bodyPr/>
        <a:lstStyle/>
        <a:p>
          <a:endParaRPr lang="en-US"/>
        </a:p>
      </dgm:t>
    </dgm:pt>
    <dgm:pt modelId="{766C58F0-357D-4684-9949-7A791BADEA89}" type="sibTrans" cxnId="{1FC8EA97-D452-45B6-BDB4-56EF873713C1}">
      <dgm:prSet/>
      <dgm:spPr/>
      <dgm:t>
        <a:bodyPr/>
        <a:lstStyle/>
        <a:p>
          <a:endParaRPr lang="en-US"/>
        </a:p>
      </dgm:t>
    </dgm:pt>
    <dgm:pt modelId="{A5830C8F-4F85-4000-91A1-AB033BFFC7D2}" type="pres">
      <dgm:prSet presAssocID="{A4785D1A-E0F0-4188-9070-89F21749B68D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330183D1-1B39-499F-95C9-3260FD8AE9E3}" type="pres">
      <dgm:prSet presAssocID="{189B82D7-81E9-4606-AD1B-52C1A9E6FACE}" presName="hierRoot1" presStyleCnt="0"/>
      <dgm:spPr/>
    </dgm:pt>
    <dgm:pt modelId="{F28FBD7E-43CD-4DAB-BA2E-F91F369740C9}" type="pres">
      <dgm:prSet presAssocID="{189B82D7-81E9-4606-AD1B-52C1A9E6FACE}" presName="composite" presStyleCnt="0"/>
      <dgm:spPr/>
    </dgm:pt>
    <dgm:pt modelId="{BFD40A6B-1BB3-4F81-B40C-8AD9730AF2AC}" type="pres">
      <dgm:prSet presAssocID="{189B82D7-81E9-4606-AD1B-52C1A9E6FACE}" presName="background" presStyleLbl="node0" presStyleIdx="0" presStyleCnt="3"/>
      <dgm:spPr/>
    </dgm:pt>
    <dgm:pt modelId="{C26DABD4-A9A8-4F87-B580-CAA89BF6FAF8}" type="pres">
      <dgm:prSet presAssocID="{189B82D7-81E9-4606-AD1B-52C1A9E6FACE}" presName="text" presStyleLbl="fgAcc0" presStyleIdx="0" presStyleCnt="3">
        <dgm:presLayoutVars>
          <dgm:chPref val="3"/>
        </dgm:presLayoutVars>
      </dgm:prSet>
      <dgm:spPr/>
    </dgm:pt>
    <dgm:pt modelId="{F91CFBE8-AFF1-4198-AA96-744A4D8AF4D1}" type="pres">
      <dgm:prSet presAssocID="{189B82D7-81E9-4606-AD1B-52C1A9E6FACE}" presName="hierChild2" presStyleCnt="0"/>
      <dgm:spPr/>
    </dgm:pt>
    <dgm:pt modelId="{489BD408-236C-47A4-BF1E-B4CDE8162DF6}" type="pres">
      <dgm:prSet presAssocID="{76E6E635-7DB0-42AC-8EDA-E9941CA3D9D1}" presName="hierRoot1" presStyleCnt="0"/>
      <dgm:spPr/>
    </dgm:pt>
    <dgm:pt modelId="{8B764CB8-FE8D-4848-A989-58BC05499C0A}" type="pres">
      <dgm:prSet presAssocID="{76E6E635-7DB0-42AC-8EDA-E9941CA3D9D1}" presName="composite" presStyleCnt="0"/>
      <dgm:spPr/>
    </dgm:pt>
    <dgm:pt modelId="{D27C5E9E-E9DA-457F-A78D-615CE4CCDB7D}" type="pres">
      <dgm:prSet presAssocID="{76E6E635-7DB0-42AC-8EDA-E9941CA3D9D1}" presName="background" presStyleLbl="node0" presStyleIdx="1" presStyleCnt="3"/>
      <dgm:spPr/>
    </dgm:pt>
    <dgm:pt modelId="{147DA1B7-D5C1-4185-966F-6756F74FE3A3}" type="pres">
      <dgm:prSet presAssocID="{76E6E635-7DB0-42AC-8EDA-E9941CA3D9D1}" presName="text" presStyleLbl="fgAcc0" presStyleIdx="1" presStyleCnt="3">
        <dgm:presLayoutVars>
          <dgm:chPref val="3"/>
        </dgm:presLayoutVars>
      </dgm:prSet>
      <dgm:spPr/>
    </dgm:pt>
    <dgm:pt modelId="{98330501-B040-4EBD-909B-44FDEA2BB984}" type="pres">
      <dgm:prSet presAssocID="{76E6E635-7DB0-42AC-8EDA-E9941CA3D9D1}" presName="hierChild2" presStyleCnt="0"/>
      <dgm:spPr/>
    </dgm:pt>
    <dgm:pt modelId="{C8AFD17A-3B3F-4CCE-B561-E85DA1B1ECC1}" type="pres">
      <dgm:prSet presAssocID="{71486CC1-AF25-448B-811F-B073A721CA26}" presName="hierRoot1" presStyleCnt="0"/>
      <dgm:spPr/>
    </dgm:pt>
    <dgm:pt modelId="{0C5F1688-C296-4F63-8C5F-97EB3D626267}" type="pres">
      <dgm:prSet presAssocID="{71486CC1-AF25-448B-811F-B073A721CA26}" presName="composite" presStyleCnt="0"/>
      <dgm:spPr/>
    </dgm:pt>
    <dgm:pt modelId="{52AC5522-BF87-4A38-AEDB-1A84C76F995C}" type="pres">
      <dgm:prSet presAssocID="{71486CC1-AF25-448B-811F-B073A721CA26}" presName="background" presStyleLbl="node0" presStyleIdx="2" presStyleCnt="3"/>
      <dgm:spPr/>
    </dgm:pt>
    <dgm:pt modelId="{EB342D80-1F8B-48B0-A9CE-AE619F530D3D}" type="pres">
      <dgm:prSet presAssocID="{71486CC1-AF25-448B-811F-B073A721CA26}" presName="text" presStyleLbl="fgAcc0" presStyleIdx="2" presStyleCnt="3">
        <dgm:presLayoutVars>
          <dgm:chPref val="3"/>
        </dgm:presLayoutVars>
      </dgm:prSet>
      <dgm:spPr/>
    </dgm:pt>
    <dgm:pt modelId="{81686E71-CAB1-4D65-8D8F-1B66ABE4BB78}" type="pres">
      <dgm:prSet presAssocID="{71486CC1-AF25-448B-811F-B073A721CA26}" presName="hierChild2" presStyleCnt="0"/>
      <dgm:spPr/>
    </dgm:pt>
  </dgm:ptLst>
  <dgm:cxnLst>
    <dgm:cxn modelId="{AEA17E1E-2A65-4354-A08C-D4F7F55E283F}" type="presOf" srcId="{A4785D1A-E0F0-4188-9070-89F21749B68D}" destId="{A5830C8F-4F85-4000-91A1-AB033BFFC7D2}" srcOrd="0" destOrd="0" presId="urn:microsoft.com/office/officeart/2005/8/layout/hierarchy1"/>
    <dgm:cxn modelId="{1D2AD348-2369-42FE-8E88-AE90ED54FBD5}" srcId="{A4785D1A-E0F0-4188-9070-89F21749B68D}" destId="{189B82D7-81E9-4606-AD1B-52C1A9E6FACE}" srcOrd="0" destOrd="0" parTransId="{8792790B-E625-4C8B-97E0-66E89BD58D91}" sibTransId="{6E5F9B9C-9312-44BD-974A-EC92CFFD1062}"/>
    <dgm:cxn modelId="{35284780-029F-4928-85A6-063874FC8C8A}" srcId="{A4785D1A-E0F0-4188-9070-89F21749B68D}" destId="{76E6E635-7DB0-42AC-8EDA-E9941CA3D9D1}" srcOrd="1" destOrd="0" parTransId="{4F81516C-97CB-487D-BE72-3A46CDA75941}" sibTransId="{0138B70D-BE79-42FB-9EC8-3F25F64CDF77}"/>
    <dgm:cxn modelId="{AE6A3D8A-4698-4B91-A7B3-083F97A157EC}" type="presOf" srcId="{71486CC1-AF25-448B-811F-B073A721CA26}" destId="{EB342D80-1F8B-48B0-A9CE-AE619F530D3D}" srcOrd="0" destOrd="0" presId="urn:microsoft.com/office/officeart/2005/8/layout/hierarchy1"/>
    <dgm:cxn modelId="{ED89048B-41CA-46AC-89C4-6264043C653C}" type="presOf" srcId="{76E6E635-7DB0-42AC-8EDA-E9941CA3D9D1}" destId="{147DA1B7-D5C1-4185-966F-6756F74FE3A3}" srcOrd="0" destOrd="0" presId="urn:microsoft.com/office/officeart/2005/8/layout/hierarchy1"/>
    <dgm:cxn modelId="{1FE1C98B-2DB4-4B22-B89E-D24D75CB15D4}" type="presOf" srcId="{189B82D7-81E9-4606-AD1B-52C1A9E6FACE}" destId="{C26DABD4-A9A8-4F87-B580-CAA89BF6FAF8}" srcOrd="0" destOrd="0" presId="urn:microsoft.com/office/officeart/2005/8/layout/hierarchy1"/>
    <dgm:cxn modelId="{1FC8EA97-D452-45B6-BDB4-56EF873713C1}" srcId="{A4785D1A-E0F0-4188-9070-89F21749B68D}" destId="{71486CC1-AF25-448B-811F-B073A721CA26}" srcOrd="2" destOrd="0" parTransId="{CE7696E0-EB3B-47E9-97DA-85ADF1FDDB04}" sibTransId="{766C58F0-357D-4684-9949-7A791BADEA89}"/>
    <dgm:cxn modelId="{0A0AE889-0B76-436B-AF23-ADED633AE380}" type="presParOf" srcId="{A5830C8F-4F85-4000-91A1-AB033BFFC7D2}" destId="{330183D1-1B39-499F-95C9-3260FD8AE9E3}" srcOrd="0" destOrd="0" presId="urn:microsoft.com/office/officeart/2005/8/layout/hierarchy1"/>
    <dgm:cxn modelId="{B1D2A3E1-E8B7-4585-8B48-33DC8A272816}" type="presParOf" srcId="{330183D1-1B39-499F-95C9-3260FD8AE9E3}" destId="{F28FBD7E-43CD-4DAB-BA2E-F91F369740C9}" srcOrd="0" destOrd="0" presId="urn:microsoft.com/office/officeart/2005/8/layout/hierarchy1"/>
    <dgm:cxn modelId="{C47F8D62-501C-46A5-AAE8-DB2CC74F2A5A}" type="presParOf" srcId="{F28FBD7E-43CD-4DAB-BA2E-F91F369740C9}" destId="{BFD40A6B-1BB3-4F81-B40C-8AD9730AF2AC}" srcOrd="0" destOrd="0" presId="urn:microsoft.com/office/officeart/2005/8/layout/hierarchy1"/>
    <dgm:cxn modelId="{FEFDEACC-0E7C-4E06-B923-7CA6E0C43036}" type="presParOf" srcId="{F28FBD7E-43CD-4DAB-BA2E-F91F369740C9}" destId="{C26DABD4-A9A8-4F87-B580-CAA89BF6FAF8}" srcOrd="1" destOrd="0" presId="urn:microsoft.com/office/officeart/2005/8/layout/hierarchy1"/>
    <dgm:cxn modelId="{66D186C1-F38D-43BA-B41F-2A10CAE74FF9}" type="presParOf" srcId="{330183D1-1B39-499F-95C9-3260FD8AE9E3}" destId="{F91CFBE8-AFF1-4198-AA96-744A4D8AF4D1}" srcOrd="1" destOrd="0" presId="urn:microsoft.com/office/officeart/2005/8/layout/hierarchy1"/>
    <dgm:cxn modelId="{9978AD83-0F91-4398-A421-1FCA7DD926DD}" type="presParOf" srcId="{A5830C8F-4F85-4000-91A1-AB033BFFC7D2}" destId="{489BD408-236C-47A4-BF1E-B4CDE8162DF6}" srcOrd="1" destOrd="0" presId="urn:microsoft.com/office/officeart/2005/8/layout/hierarchy1"/>
    <dgm:cxn modelId="{46827A05-7866-4584-BE9C-D93E9B367BED}" type="presParOf" srcId="{489BD408-236C-47A4-BF1E-B4CDE8162DF6}" destId="{8B764CB8-FE8D-4848-A989-58BC05499C0A}" srcOrd="0" destOrd="0" presId="urn:microsoft.com/office/officeart/2005/8/layout/hierarchy1"/>
    <dgm:cxn modelId="{4541609A-B44C-47BE-90C8-B89B5E5722A4}" type="presParOf" srcId="{8B764CB8-FE8D-4848-A989-58BC05499C0A}" destId="{D27C5E9E-E9DA-457F-A78D-615CE4CCDB7D}" srcOrd="0" destOrd="0" presId="urn:microsoft.com/office/officeart/2005/8/layout/hierarchy1"/>
    <dgm:cxn modelId="{0A411F62-DB6C-45A7-9C9E-895C17ADDEFA}" type="presParOf" srcId="{8B764CB8-FE8D-4848-A989-58BC05499C0A}" destId="{147DA1B7-D5C1-4185-966F-6756F74FE3A3}" srcOrd="1" destOrd="0" presId="urn:microsoft.com/office/officeart/2005/8/layout/hierarchy1"/>
    <dgm:cxn modelId="{C240CCE0-6680-41E4-8537-D9BF453B6C65}" type="presParOf" srcId="{489BD408-236C-47A4-BF1E-B4CDE8162DF6}" destId="{98330501-B040-4EBD-909B-44FDEA2BB984}" srcOrd="1" destOrd="0" presId="urn:microsoft.com/office/officeart/2005/8/layout/hierarchy1"/>
    <dgm:cxn modelId="{C969DB51-BB1E-43B6-820F-9B46844D7B06}" type="presParOf" srcId="{A5830C8F-4F85-4000-91A1-AB033BFFC7D2}" destId="{C8AFD17A-3B3F-4CCE-B561-E85DA1B1ECC1}" srcOrd="2" destOrd="0" presId="urn:microsoft.com/office/officeart/2005/8/layout/hierarchy1"/>
    <dgm:cxn modelId="{729AD254-1306-4678-9994-757ABA913851}" type="presParOf" srcId="{C8AFD17A-3B3F-4CCE-B561-E85DA1B1ECC1}" destId="{0C5F1688-C296-4F63-8C5F-97EB3D626267}" srcOrd="0" destOrd="0" presId="urn:microsoft.com/office/officeart/2005/8/layout/hierarchy1"/>
    <dgm:cxn modelId="{A8EE659F-BB48-4143-8F64-F0B7104C2573}" type="presParOf" srcId="{0C5F1688-C296-4F63-8C5F-97EB3D626267}" destId="{52AC5522-BF87-4A38-AEDB-1A84C76F995C}" srcOrd="0" destOrd="0" presId="urn:microsoft.com/office/officeart/2005/8/layout/hierarchy1"/>
    <dgm:cxn modelId="{59CE16AC-DAF5-4C39-91B0-DDD98715D37A}" type="presParOf" srcId="{0C5F1688-C296-4F63-8C5F-97EB3D626267}" destId="{EB342D80-1F8B-48B0-A9CE-AE619F530D3D}" srcOrd="1" destOrd="0" presId="urn:microsoft.com/office/officeart/2005/8/layout/hierarchy1"/>
    <dgm:cxn modelId="{6D5F1B5A-0D72-4A36-8FC4-AACF811E6656}" type="presParOf" srcId="{C8AFD17A-3B3F-4CCE-B561-E85DA1B1ECC1}" destId="{81686E71-CAB1-4D65-8D8F-1B66ABE4BB78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8A285679-D98D-4BDD-8ABD-21AE1EF20259}" type="doc">
      <dgm:prSet loTypeId="urn:microsoft.com/office/officeart/2005/8/layout/vList2" loCatId="list" qsTypeId="urn:microsoft.com/office/officeart/2005/8/quickstyle/simple4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DDD71510-97A4-4C89-9DE7-1BF20561D736}">
      <dgm:prSet/>
      <dgm:spPr/>
      <dgm:t>
        <a:bodyPr/>
        <a:lstStyle/>
        <a:p>
          <a:r>
            <a:rPr lang="en-US"/>
            <a:t>Формирана база на податоци за општините</a:t>
          </a:r>
        </a:p>
      </dgm:t>
    </dgm:pt>
    <dgm:pt modelId="{003D32D3-6BAB-461A-A032-510C6EABAC2D}" type="parTrans" cxnId="{7C27CB0F-F977-404E-BF3C-6D4C0DE1CB03}">
      <dgm:prSet/>
      <dgm:spPr/>
      <dgm:t>
        <a:bodyPr/>
        <a:lstStyle/>
        <a:p>
          <a:endParaRPr lang="en-US"/>
        </a:p>
      </dgm:t>
    </dgm:pt>
    <dgm:pt modelId="{073DD6E8-B943-4DFD-83E1-4081016AA0DD}" type="sibTrans" cxnId="{7C27CB0F-F977-404E-BF3C-6D4C0DE1CB03}">
      <dgm:prSet/>
      <dgm:spPr/>
      <dgm:t>
        <a:bodyPr/>
        <a:lstStyle/>
        <a:p>
          <a:endParaRPr lang="en-US"/>
        </a:p>
      </dgm:t>
    </dgm:pt>
    <dgm:pt modelId="{45624EDB-B47A-432E-8F86-2C3AEDCB2A79}">
      <dgm:prSet/>
      <dgm:spPr/>
      <dgm:t>
        <a:bodyPr/>
        <a:lstStyle/>
        <a:p>
          <a:r>
            <a:rPr lang="en-US"/>
            <a:t>Приоритетна листа на општини за поддршка</a:t>
          </a:r>
        </a:p>
      </dgm:t>
    </dgm:pt>
    <dgm:pt modelId="{1CD80798-4828-4819-93E3-8F826B786BCA}" type="parTrans" cxnId="{B7DF19D6-1065-4BDD-AF6F-C8BAA93850DB}">
      <dgm:prSet/>
      <dgm:spPr/>
      <dgm:t>
        <a:bodyPr/>
        <a:lstStyle/>
        <a:p>
          <a:endParaRPr lang="en-US"/>
        </a:p>
      </dgm:t>
    </dgm:pt>
    <dgm:pt modelId="{B0FEBA8D-B4E3-483D-80AB-1D7F164184B6}" type="sibTrans" cxnId="{B7DF19D6-1065-4BDD-AF6F-C8BAA93850DB}">
      <dgm:prSet/>
      <dgm:spPr/>
      <dgm:t>
        <a:bodyPr/>
        <a:lstStyle/>
        <a:p>
          <a:endParaRPr lang="en-US"/>
        </a:p>
      </dgm:t>
    </dgm:pt>
    <dgm:pt modelId="{BE355871-1EA5-4EC0-90AF-FB6061D2F9A5}">
      <dgm:prSet/>
      <dgm:spPr/>
      <dgm:t>
        <a:bodyPr/>
        <a:lstStyle/>
        <a:p>
          <a:r>
            <a:rPr lang="en-US"/>
            <a:t>Објективен систем за распределба на ресурси</a:t>
          </a:r>
        </a:p>
      </dgm:t>
    </dgm:pt>
    <dgm:pt modelId="{D121B11D-3B35-4AE4-BA1E-86157DB20334}" type="parTrans" cxnId="{4119BD92-F3AB-4AD0-B38E-7357298F0898}">
      <dgm:prSet/>
      <dgm:spPr/>
      <dgm:t>
        <a:bodyPr/>
        <a:lstStyle/>
        <a:p>
          <a:endParaRPr lang="en-US"/>
        </a:p>
      </dgm:t>
    </dgm:pt>
    <dgm:pt modelId="{E88F1F2D-45B3-49C0-AF92-3429428DD16A}" type="sibTrans" cxnId="{4119BD92-F3AB-4AD0-B38E-7357298F0898}">
      <dgm:prSet/>
      <dgm:spPr/>
      <dgm:t>
        <a:bodyPr/>
        <a:lstStyle/>
        <a:p>
          <a:endParaRPr lang="en-US"/>
        </a:p>
      </dgm:t>
    </dgm:pt>
    <dgm:pt modelId="{D09E6F0F-3597-4C8A-B52E-9FFC08D07D5F}">
      <dgm:prSet/>
      <dgm:spPr/>
      <dgm:t>
        <a:bodyPr/>
        <a:lstStyle/>
        <a:p>
          <a:r>
            <a:rPr lang="en-US"/>
            <a:t>Подобрена координација и транспарентност</a:t>
          </a:r>
        </a:p>
      </dgm:t>
    </dgm:pt>
    <dgm:pt modelId="{F8BA974A-AC2D-4E39-B6A1-D230C004B028}" type="parTrans" cxnId="{F57AF024-292B-4E62-93D6-CB0D5F27DE2E}">
      <dgm:prSet/>
      <dgm:spPr/>
      <dgm:t>
        <a:bodyPr/>
        <a:lstStyle/>
        <a:p>
          <a:endParaRPr lang="en-US"/>
        </a:p>
      </dgm:t>
    </dgm:pt>
    <dgm:pt modelId="{758B7444-FABD-4685-86DC-FB3E51799C4B}" type="sibTrans" cxnId="{F57AF024-292B-4E62-93D6-CB0D5F27DE2E}">
      <dgm:prSet/>
      <dgm:spPr/>
      <dgm:t>
        <a:bodyPr/>
        <a:lstStyle/>
        <a:p>
          <a:endParaRPr lang="en-US"/>
        </a:p>
      </dgm:t>
    </dgm:pt>
    <dgm:pt modelId="{17F9B2AE-1C9C-4114-BE7D-AF15C61B18B4}" type="pres">
      <dgm:prSet presAssocID="{8A285679-D98D-4BDD-8ABD-21AE1EF20259}" presName="linear" presStyleCnt="0">
        <dgm:presLayoutVars>
          <dgm:animLvl val="lvl"/>
          <dgm:resizeHandles val="exact"/>
        </dgm:presLayoutVars>
      </dgm:prSet>
      <dgm:spPr/>
    </dgm:pt>
    <dgm:pt modelId="{73C7FF15-8AB7-42A3-BD8A-D1FC8326E18A}" type="pres">
      <dgm:prSet presAssocID="{DDD71510-97A4-4C89-9DE7-1BF20561D736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A71C16EF-6EC8-41E0-A92D-7110D696E784}" type="pres">
      <dgm:prSet presAssocID="{073DD6E8-B943-4DFD-83E1-4081016AA0DD}" presName="spacer" presStyleCnt="0"/>
      <dgm:spPr/>
    </dgm:pt>
    <dgm:pt modelId="{2A4733C9-8AAA-4AB7-8B56-8C7929F9586B}" type="pres">
      <dgm:prSet presAssocID="{45624EDB-B47A-432E-8F86-2C3AEDCB2A79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CAD8306B-9279-4B1D-9002-EB138C8CB9E8}" type="pres">
      <dgm:prSet presAssocID="{B0FEBA8D-B4E3-483D-80AB-1D7F164184B6}" presName="spacer" presStyleCnt="0"/>
      <dgm:spPr/>
    </dgm:pt>
    <dgm:pt modelId="{07A37148-5594-4B46-9DAD-917DC6C51A1C}" type="pres">
      <dgm:prSet presAssocID="{BE355871-1EA5-4EC0-90AF-FB6061D2F9A5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969A60E1-272A-4AA8-805C-7D120DC0C9A8}" type="pres">
      <dgm:prSet presAssocID="{E88F1F2D-45B3-49C0-AF92-3429428DD16A}" presName="spacer" presStyleCnt="0"/>
      <dgm:spPr/>
    </dgm:pt>
    <dgm:pt modelId="{0F6EF995-3657-4806-80D3-C2D2D7D67109}" type="pres">
      <dgm:prSet presAssocID="{D09E6F0F-3597-4C8A-B52E-9FFC08D07D5F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7C27CB0F-F977-404E-BF3C-6D4C0DE1CB03}" srcId="{8A285679-D98D-4BDD-8ABD-21AE1EF20259}" destId="{DDD71510-97A4-4C89-9DE7-1BF20561D736}" srcOrd="0" destOrd="0" parTransId="{003D32D3-6BAB-461A-A032-510C6EABAC2D}" sibTransId="{073DD6E8-B943-4DFD-83E1-4081016AA0DD}"/>
    <dgm:cxn modelId="{73169B16-E7BA-4720-8019-DC35737538A4}" type="presOf" srcId="{8A285679-D98D-4BDD-8ABD-21AE1EF20259}" destId="{17F9B2AE-1C9C-4114-BE7D-AF15C61B18B4}" srcOrd="0" destOrd="0" presId="urn:microsoft.com/office/officeart/2005/8/layout/vList2"/>
    <dgm:cxn modelId="{F57AF024-292B-4E62-93D6-CB0D5F27DE2E}" srcId="{8A285679-D98D-4BDD-8ABD-21AE1EF20259}" destId="{D09E6F0F-3597-4C8A-B52E-9FFC08D07D5F}" srcOrd="3" destOrd="0" parTransId="{F8BA974A-AC2D-4E39-B6A1-D230C004B028}" sibTransId="{758B7444-FABD-4685-86DC-FB3E51799C4B}"/>
    <dgm:cxn modelId="{88477939-62DE-4420-A64F-978EBFC7558E}" type="presOf" srcId="{DDD71510-97A4-4C89-9DE7-1BF20561D736}" destId="{73C7FF15-8AB7-42A3-BD8A-D1FC8326E18A}" srcOrd="0" destOrd="0" presId="urn:microsoft.com/office/officeart/2005/8/layout/vList2"/>
    <dgm:cxn modelId="{AE630362-C76B-4673-A8F8-63C5A41B52B7}" type="presOf" srcId="{D09E6F0F-3597-4C8A-B52E-9FFC08D07D5F}" destId="{0F6EF995-3657-4806-80D3-C2D2D7D67109}" srcOrd="0" destOrd="0" presId="urn:microsoft.com/office/officeart/2005/8/layout/vList2"/>
    <dgm:cxn modelId="{CBF7FD57-52CD-4255-AAF5-5FD3B60086EF}" type="presOf" srcId="{45624EDB-B47A-432E-8F86-2C3AEDCB2A79}" destId="{2A4733C9-8AAA-4AB7-8B56-8C7929F9586B}" srcOrd="0" destOrd="0" presId="urn:microsoft.com/office/officeart/2005/8/layout/vList2"/>
    <dgm:cxn modelId="{4119BD92-F3AB-4AD0-B38E-7357298F0898}" srcId="{8A285679-D98D-4BDD-8ABD-21AE1EF20259}" destId="{BE355871-1EA5-4EC0-90AF-FB6061D2F9A5}" srcOrd="2" destOrd="0" parTransId="{D121B11D-3B35-4AE4-BA1E-86157DB20334}" sibTransId="{E88F1F2D-45B3-49C0-AF92-3429428DD16A}"/>
    <dgm:cxn modelId="{F0688FB5-D0DC-40DB-B4DC-5E4541EAE6DB}" type="presOf" srcId="{BE355871-1EA5-4EC0-90AF-FB6061D2F9A5}" destId="{07A37148-5594-4B46-9DAD-917DC6C51A1C}" srcOrd="0" destOrd="0" presId="urn:microsoft.com/office/officeart/2005/8/layout/vList2"/>
    <dgm:cxn modelId="{B7DF19D6-1065-4BDD-AF6F-C8BAA93850DB}" srcId="{8A285679-D98D-4BDD-8ABD-21AE1EF20259}" destId="{45624EDB-B47A-432E-8F86-2C3AEDCB2A79}" srcOrd="1" destOrd="0" parTransId="{1CD80798-4828-4819-93E3-8F826B786BCA}" sibTransId="{B0FEBA8D-B4E3-483D-80AB-1D7F164184B6}"/>
    <dgm:cxn modelId="{091D5923-B7A1-4ED8-B579-961F9F4A98A3}" type="presParOf" srcId="{17F9B2AE-1C9C-4114-BE7D-AF15C61B18B4}" destId="{73C7FF15-8AB7-42A3-BD8A-D1FC8326E18A}" srcOrd="0" destOrd="0" presId="urn:microsoft.com/office/officeart/2005/8/layout/vList2"/>
    <dgm:cxn modelId="{7D1536FA-AA96-4C29-9A7B-50C2DA0C42B4}" type="presParOf" srcId="{17F9B2AE-1C9C-4114-BE7D-AF15C61B18B4}" destId="{A71C16EF-6EC8-41E0-A92D-7110D696E784}" srcOrd="1" destOrd="0" presId="urn:microsoft.com/office/officeart/2005/8/layout/vList2"/>
    <dgm:cxn modelId="{C1A65E98-416F-4732-BB4E-F65930C7DE95}" type="presParOf" srcId="{17F9B2AE-1C9C-4114-BE7D-AF15C61B18B4}" destId="{2A4733C9-8AAA-4AB7-8B56-8C7929F9586B}" srcOrd="2" destOrd="0" presId="urn:microsoft.com/office/officeart/2005/8/layout/vList2"/>
    <dgm:cxn modelId="{C694AA8D-A15B-4164-AB49-74FC02B6BFF6}" type="presParOf" srcId="{17F9B2AE-1C9C-4114-BE7D-AF15C61B18B4}" destId="{CAD8306B-9279-4B1D-9002-EB138C8CB9E8}" srcOrd="3" destOrd="0" presId="urn:microsoft.com/office/officeart/2005/8/layout/vList2"/>
    <dgm:cxn modelId="{BCD530AC-0733-4436-B741-31F34DFAF473}" type="presParOf" srcId="{17F9B2AE-1C9C-4114-BE7D-AF15C61B18B4}" destId="{07A37148-5594-4B46-9DAD-917DC6C51A1C}" srcOrd="4" destOrd="0" presId="urn:microsoft.com/office/officeart/2005/8/layout/vList2"/>
    <dgm:cxn modelId="{DDAE3537-3588-4D38-971C-4A6394169753}" type="presParOf" srcId="{17F9B2AE-1C9C-4114-BE7D-AF15C61B18B4}" destId="{969A60E1-272A-4AA8-805C-7D120DC0C9A8}" srcOrd="5" destOrd="0" presId="urn:microsoft.com/office/officeart/2005/8/layout/vList2"/>
    <dgm:cxn modelId="{F412986C-D16A-4110-8BEB-0C59A238E37C}" type="presParOf" srcId="{17F9B2AE-1C9C-4114-BE7D-AF15C61B18B4}" destId="{0F6EF995-3657-4806-80D3-C2D2D7D67109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15D7DBF8-B17E-40DD-A580-610CEECFF795}" type="doc">
      <dgm:prSet loTypeId="urn:microsoft.com/office/officeart/2005/8/layout/cycle1" loCatId="cycle" qsTypeId="urn:microsoft.com/office/officeart/2005/8/quickstyle/simple2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F96FEF88-3C2D-40D9-95C3-D56FCD93876E}">
      <dgm:prSet/>
      <dgm:spPr/>
      <dgm:t>
        <a:bodyPr/>
        <a:lstStyle/>
        <a:p>
          <a:r>
            <a:rPr lang="ru-RU"/>
            <a:t>1. Пополнување на формуларот електронски</a:t>
          </a:r>
          <a:endParaRPr lang="en-US"/>
        </a:p>
      </dgm:t>
    </dgm:pt>
    <dgm:pt modelId="{48A571A7-E399-4AA7-B21F-DC540CDD825D}" type="parTrans" cxnId="{4A0D9D39-14BF-4B97-9A46-75B404646753}">
      <dgm:prSet/>
      <dgm:spPr/>
      <dgm:t>
        <a:bodyPr/>
        <a:lstStyle/>
        <a:p>
          <a:endParaRPr lang="en-US"/>
        </a:p>
      </dgm:t>
    </dgm:pt>
    <dgm:pt modelId="{1172F25A-53F8-4863-8B99-1EE32994FB6E}" type="sibTrans" cxnId="{4A0D9D39-14BF-4B97-9A46-75B404646753}">
      <dgm:prSet/>
      <dgm:spPr/>
      <dgm:t>
        <a:bodyPr/>
        <a:lstStyle/>
        <a:p>
          <a:endParaRPr lang="en-US"/>
        </a:p>
      </dgm:t>
    </dgm:pt>
    <dgm:pt modelId="{9DA42388-6829-4EA5-9C64-B349D62A3663}">
      <dgm:prSet/>
      <dgm:spPr/>
      <dgm:t>
        <a:bodyPr/>
        <a:lstStyle/>
        <a:p>
          <a:r>
            <a:rPr lang="ru-RU"/>
            <a:t>2. Потврда на прием</a:t>
          </a:r>
          <a:endParaRPr lang="en-US"/>
        </a:p>
      </dgm:t>
    </dgm:pt>
    <dgm:pt modelId="{097C0552-E6A0-4405-A30E-A731F38306DC}" type="parTrans" cxnId="{2326ADA3-EBB5-433F-A587-50C77C0696FE}">
      <dgm:prSet/>
      <dgm:spPr/>
      <dgm:t>
        <a:bodyPr/>
        <a:lstStyle/>
        <a:p>
          <a:endParaRPr lang="en-US"/>
        </a:p>
      </dgm:t>
    </dgm:pt>
    <dgm:pt modelId="{D011D2DF-4DBA-4C5B-A40B-85F890366DF5}" type="sibTrans" cxnId="{2326ADA3-EBB5-433F-A587-50C77C0696FE}">
      <dgm:prSet/>
      <dgm:spPr/>
      <dgm:t>
        <a:bodyPr/>
        <a:lstStyle/>
        <a:p>
          <a:endParaRPr lang="en-US"/>
        </a:p>
      </dgm:t>
    </dgm:pt>
    <dgm:pt modelId="{822CB95B-AC7C-4B4C-AC8C-1E4A51616D17}">
      <dgm:prSet/>
      <dgm:spPr/>
      <dgm:t>
        <a:bodyPr/>
        <a:lstStyle/>
        <a:p>
          <a:r>
            <a:rPr lang="ru-RU"/>
            <a:t>3. Вклучување во процес на анализа</a:t>
          </a:r>
          <a:endParaRPr lang="en-US"/>
        </a:p>
      </dgm:t>
    </dgm:pt>
    <dgm:pt modelId="{34AC4EB5-EBF6-434E-BE12-552AD8A652CA}" type="parTrans" cxnId="{E4FF70EF-85B8-4B6F-8061-AEF9A798F553}">
      <dgm:prSet/>
      <dgm:spPr/>
      <dgm:t>
        <a:bodyPr/>
        <a:lstStyle/>
        <a:p>
          <a:endParaRPr lang="en-US"/>
        </a:p>
      </dgm:t>
    </dgm:pt>
    <dgm:pt modelId="{91466AF4-5F4A-45D2-B227-6620C5F8BCD5}" type="sibTrans" cxnId="{E4FF70EF-85B8-4B6F-8061-AEF9A798F553}">
      <dgm:prSet/>
      <dgm:spPr/>
      <dgm:t>
        <a:bodyPr/>
        <a:lstStyle/>
        <a:p>
          <a:endParaRPr lang="en-US"/>
        </a:p>
      </dgm:t>
    </dgm:pt>
    <dgm:pt modelId="{E78FE1B1-6B7D-47C7-A7F7-6E3D59D8B3A4}">
      <dgm:prSet/>
      <dgm:spPr/>
      <dgm:t>
        <a:bodyPr/>
        <a:lstStyle/>
        <a:p>
          <a:r>
            <a:rPr lang="ru-RU"/>
            <a:t>4. Повратна информација за резултати и поддршка</a:t>
          </a:r>
          <a:endParaRPr lang="en-US"/>
        </a:p>
      </dgm:t>
    </dgm:pt>
    <dgm:pt modelId="{DBA66E0F-3B0D-44C7-B38F-761FCA58C446}" type="parTrans" cxnId="{5FA03399-776E-49D3-AF96-DCB417267373}">
      <dgm:prSet/>
      <dgm:spPr/>
      <dgm:t>
        <a:bodyPr/>
        <a:lstStyle/>
        <a:p>
          <a:endParaRPr lang="en-US"/>
        </a:p>
      </dgm:t>
    </dgm:pt>
    <dgm:pt modelId="{70D7EAB8-4280-470D-B498-5C0C427EBDDC}" type="sibTrans" cxnId="{5FA03399-776E-49D3-AF96-DCB417267373}">
      <dgm:prSet/>
      <dgm:spPr/>
      <dgm:t>
        <a:bodyPr/>
        <a:lstStyle/>
        <a:p>
          <a:endParaRPr lang="en-US"/>
        </a:p>
      </dgm:t>
    </dgm:pt>
    <dgm:pt modelId="{D88C4697-E200-4A5D-A923-CBCE9D05D10F}" type="pres">
      <dgm:prSet presAssocID="{15D7DBF8-B17E-40DD-A580-610CEECFF795}" presName="cycle" presStyleCnt="0">
        <dgm:presLayoutVars>
          <dgm:dir/>
          <dgm:resizeHandles val="exact"/>
        </dgm:presLayoutVars>
      </dgm:prSet>
      <dgm:spPr/>
    </dgm:pt>
    <dgm:pt modelId="{F9A09588-5FDD-4AA3-AA5C-53B3B446A608}" type="pres">
      <dgm:prSet presAssocID="{F96FEF88-3C2D-40D9-95C3-D56FCD93876E}" presName="dummy" presStyleCnt="0"/>
      <dgm:spPr/>
    </dgm:pt>
    <dgm:pt modelId="{19EF6187-43EE-488E-A0AF-374CF9CA9335}" type="pres">
      <dgm:prSet presAssocID="{F96FEF88-3C2D-40D9-95C3-D56FCD93876E}" presName="node" presStyleLbl="revTx" presStyleIdx="0" presStyleCnt="4">
        <dgm:presLayoutVars>
          <dgm:bulletEnabled val="1"/>
        </dgm:presLayoutVars>
      </dgm:prSet>
      <dgm:spPr/>
    </dgm:pt>
    <dgm:pt modelId="{7B313969-B670-4423-A0C1-BE71307BB6F8}" type="pres">
      <dgm:prSet presAssocID="{1172F25A-53F8-4863-8B99-1EE32994FB6E}" presName="sibTrans" presStyleLbl="node1" presStyleIdx="0" presStyleCnt="4"/>
      <dgm:spPr/>
    </dgm:pt>
    <dgm:pt modelId="{4A696E06-EC22-4321-8DF3-7B088F6DD83B}" type="pres">
      <dgm:prSet presAssocID="{9DA42388-6829-4EA5-9C64-B349D62A3663}" presName="dummy" presStyleCnt="0"/>
      <dgm:spPr/>
    </dgm:pt>
    <dgm:pt modelId="{75544BBA-36EF-4637-A3C6-279AD5BF4DC9}" type="pres">
      <dgm:prSet presAssocID="{9DA42388-6829-4EA5-9C64-B349D62A3663}" presName="node" presStyleLbl="revTx" presStyleIdx="1" presStyleCnt="4">
        <dgm:presLayoutVars>
          <dgm:bulletEnabled val="1"/>
        </dgm:presLayoutVars>
      </dgm:prSet>
      <dgm:spPr/>
    </dgm:pt>
    <dgm:pt modelId="{305FD96F-60F6-4B89-AC89-27A23FF35996}" type="pres">
      <dgm:prSet presAssocID="{D011D2DF-4DBA-4C5B-A40B-85F890366DF5}" presName="sibTrans" presStyleLbl="node1" presStyleIdx="1" presStyleCnt="4"/>
      <dgm:spPr/>
    </dgm:pt>
    <dgm:pt modelId="{954762D2-5951-4F95-83E9-9AC61E9C3C15}" type="pres">
      <dgm:prSet presAssocID="{822CB95B-AC7C-4B4C-AC8C-1E4A51616D17}" presName="dummy" presStyleCnt="0"/>
      <dgm:spPr/>
    </dgm:pt>
    <dgm:pt modelId="{8F0D6636-DF20-49E8-9202-4CD5CB71420F}" type="pres">
      <dgm:prSet presAssocID="{822CB95B-AC7C-4B4C-AC8C-1E4A51616D17}" presName="node" presStyleLbl="revTx" presStyleIdx="2" presStyleCnt="4">
        <dgm:presLayoutVars>
          <dgm:bulletEnabled val="1"/>
        </dgm:presLayoutVars>
      </dgm:prSet>
      <dgm:spPr/>
    </dgm:pt>
    <dgm:pt modelId="{7CC0026C-022A-4A61-B743-9A5AD7AB6909}" type="pres">
      <dgm:prSet presAssocID="{91466AF4-5F4A-45D2-B227-6620C5F8BCD5}" presName="sibTrans" presStyleLbl="node1" presStyleIdx="2" presStyleCnt="4"/>
      <dgm:spPr/>
    </dgm:pt>
    <dgm:pt modelId="{D93FB680-33A8-4CA3-A4C2-2B1A6AE790C5}" type="pres">
      <dgm:prSet presAssocID="{E78FE1B1-6B7D-47C7-A7F7-6E3D59D8B3A4}" presName="dummy" presStyleCnt="0"/>
      <dgm:spPr/>
    </dgm:pt>
    <dgm:pt modelId="{365A5838-6BC7-4CCC-924D-6AD518D36A92}" type="pres">
      <dgm:prSet presAssocID="{E78FE1B1-6B7D-47C7-A7F7-6E3D59D8B3A4}" presName="node" presStyleLbl="revTx" presStyleIdx="3" presStyleCnt="4">
        <dgm:presLayoutVars>
          <dgm:bulletEnabled val="1"/>
        </dgm:presLayoutVars>
      </dgm:prSet>
      <dgm:spPr/>
    </dgm:pt>
    <dgm:pt modelId="{12AE2112-7757-4B7A-AEE1-86FF0E8A78C3}" type="pres">
      <dgm:prSet presAssocID="{70D7EAB8-4280-470D-B498-5C0C427EBDDC}" presName="sibTrans" presStyleLbl="node1" presStyleIdx="3" presStyleCnt="4"/>
      <dgm:spPr/>
    </dgm:pt>
  </dgm:ptLst>
  <dgm:cxnLst>
    <dgm:cxn modelId="{4A0D9D39-14BF-4B97-9A46-75B404646753}" srcId="{15D7DBF8-B17E-40DD-A580-610CEECFF795}" destId="{F96FEF88-3C2D-40D9-95C3-D56FCD93876E}" srcOrd="0" destOrd="0" parTransId="{48A571A7-E399-4AA7-B21F-DC540CDD825D}" sibTransId="{1172F25A-53F8-4863-8B99-1EE32994FB6E}"/>
    <dgm:cxn modelId="{526AE35B-7414-4561-BFFB-588C93F46BA1}" type="presOf" srcId="{1172F25A-53F8-4863-8B99-1EE32994FB6E}" destId="{7B313969-B670-4423-A0C1-BE71307BB6F8}" srcOrd="0" destOrd="0" presId="urn:microsoft.com/office/officeart/2005/8/layout/cycle1"/>
    <dgm:cxn modelId="{3D95BA60-A7EE-4DC1-8F5C-F82A7B0D5407}" type="presOf" srcId="{9DA42388-6829-4EA5-9C64-B349D62A3663}" destId="{75544BBA-36EF-4637-A3C6-279AD5BF4DC9}" srcOrd="0" destOrd="0" presId="urn:microsoft.com/office/officeart/2005/8/layout/cycle1"/>
    <dgm:cxn modelId="{1B9E2966-A8EE-412D-B981-ADCA256BD77F}" type="presOf" srcId="{E78FE1B1-6B7D-47C7-A7F7-6E3D59D8B3A4}" destId="{365A5838-6BC7-4CCC-924D-6AD518D36A92}" srcOrd="0" destOrd="0" presId="urn:microsoft.com/office/officeart/2005/8/layout/cycle1"/>
    <dgm:cxn modelId="{A75B2753-295C-45D8-BEB6-29FBAC845E8F}" type="presOf" srcId="{70D7EAB8-4280-470D-B498-5C0C427EBDDC}" destId="{12AE2112-7757-4B7A-AEE1-86FF0E8A78C3}" srcOrd="0" destOrd="0" presId="urn:microsoft.com/office/officeart/2005/8/layout/cycle1"/>
    <dgm:cxn modelId="{B379D257-4668-4446-AE62-8DBD97C8802A}" type="presOf" srcId="{15D7DBF8-B17E-40DD-A580-610CEECFF795}" destId="{D88C4697-E200-4A5D-A923-CBCE9D05D10F}" srcOrd="0" destOrd="0" presId="urn:microsoft.com/office/officeart/2005/8/layout/cycle1"/>
    <dgm:cxn modelId="{6541D986-549F-4C1E-90BF-08A5223B89E4}" type="presOf" srcId="{822CB95B-AC7C-4B4C-AC8C-1E4A51616D17}" destId="{8F0D6636-DF20-49E8-9202-4CD5CB71420F}" srcOrd="0" destOrd="0" presId="urn:microsoft.com/office/officeart/2005/8/layout/cycle1"/>
    <dgm:cxn modelId="{5FA03399-776E-49D3-AF96-DCB417267373}" srcId="{15D7DBF8-B17E-40DD-A580-610CEECFF795}" destId="{E78FE1B1-6B7D-47C7-A7F7-6E3D59D8B3A4}" srcOrd="3" destOrd="0" parTransId="{DBA66E0F-3B0D-44C7-B38F-761FCA58C446}" sibTransId="{70D7EAB8-4280-470D-B498-5C0C427EBDDC}"/>
    <dgm:cxn modelId="{2326ADA3-EBB5-433F-A587-50C77C0696FE}" srcId="{15D7DBF8-B17E-40DD-A580-610CEECFF795}" destId="{9DA42388-6829-4EA5-9C64-B349D62A3663}" srcOrd="1" destOrd="0" parTransId="{097C0552-E6A0-4405-A30E-A731F38306DC}" sibTransId="{D011D2DF-4DBA-4C5B-A40B-85F890366DF5}"/>
    <dgm:cxn modelId="{10756DC9-B6AD-4D7E-AB09-1F127F2579A2}" type="presOf" srcId="{91466AF4-5F4A-45D2-B227-6620C5F8BCD5}" destId="{7CC0026C-022A-4A61-B743-9A5AD7AB6909}" srcOrd="0" destOrd="0" presId="urn:microsoft.com/office/officeart/2005/8/layout/cycle1"/>
    <dgm:cxn modelId="{919BFECA-1CA9-455E-A414-D737BDD2C9DE}" type="presOf" srcId="{F96FEF88-3C2D-40D9-95C3-D56FCD93876E}" destId="{19EF6187-43EE-488E-A0AF-374CF9CA9335}" srcOrd="0" destOrd="0" presId="urn:microsoft.com/office/officeart/2005/8/layout/cycle1"/>
    <dgm:cxn modelId="{E4FF70EF-85B8-4B6F-8061-AEF9A798F553}" srcId="{15D7DBF8-B17E-40DD-A580-610CEECFF795}" destId="{822CB95B-AC7C-4B4C-AC8C-1E4A51616D17}" srcOrd="2" destOrd="0" parTransId="{34AC4EB5-EBF6-434E-BE12-552AD8A652CA}" sibTransId="{91466AF4-5F4A-45D2-B227-6620C5F8BCD5}"/>
    <dgm:cxn modelId="{D1B223FA-B9B7-46BB-8A79-794CBFB6866B}" type="presOf" srcId="{D011D2DF-4DBA-4C5B-A40B-85F890366DF5}" destId="{305FD96F-60F6-4B89-AC89-27A23FF35996}" srcOrd="0" destOrd="0" presId="urn:microsoft.com/office/officeart/2005/8/layout/cycle1"/>
    <dgm:cxn modelId="{FF6F7B9C-82AB-4F64-82EB-10D844044F05}" type="presParOf" srcId="{D88C4697-E200-4A5D-A923-CBCE9D05D10F}" destId="{F9A09588-5FDD-4AA3-AA5C-53B3B446A608}" srcOrd="0" destOrd="0" presId="urn:microsoft.com/office/officeart/2005/8/layout/cycle1"/>
    <dgm:cxn modelId="{92A90823-3E69-4EB1-BCD0-AD3BD654B938}" type="presParOf" srcId="{D88C4697-E200-4A5D-A923-CBCE9D05D10F}" destId="{19EF6187-43EE-488E-A0AF-374CF9CA9335}" srcOrd="1" destOrd="0" presId="urn:microsoft.com/office/officeart/2005/8/layout/cycle1"/>
    <dgm:cxn modelId="{F8F8465C-50F5-4252-8D54-5558B8A6E7D6}" type="presParOf" srcId="{D88C4697-E200-4A5D-A923-CBCE9D05D10F}" destId="{7B313969-B670-4423-A0C1-BE71307BB6F8}" srcOrd="2" destOrd="0" presId="urn:microsoft.com/office/officeart/2005/8/layout/cycle1"/>
    <dgm:cxn modelId="{E2481E5A-1129-48D7-83B4-A7B3E3B83191}" type="presParOf" srcId="{D88C4697-E200-4A5D-A923-CBCE9D05D10F}" destId="{4A696E06-EC22-4321-8DF3-7B088F6DD83B}" srcOrd="3" destOrd="0" presId="urn:microsoft.com/office/officeart/2005/8/layout/cycle1"/>
    <dgm:cxn modelId="{82154E72-EFFE-4FBC-891B-CE68A3CC1F0C}" type="presParOf" srcId="{D88C4697-E200-4A5D-A923-CBCE9D05D10F}" destId="{75544BBA-36EF-4637-A3C6-279AD5BF4DC9}" srcOrd="4" destOrd="0" presId="urn:microsoft.com/office/officeart/2005/8/layout/cycle1"/>
    <dgm:cxn modelId="{0708FF85-673B-4C2C-8410-857595AD3EC6}" type="presParOf" srcId="{D88C4697-E200-4A5D-A923-CBCE9D05D10F}" destId="{305FD96F-60F6-4B89-AC89-27A23FF35996}" srcOrd="5" destOrd="0" presId="urn:microsoft.com/office/officeart/2005/8/layout/cycle1"/>
    <dgm:cxn modelId="{5FCAA3AC-42EE-42CF-8F67-5DD0810381A0}" type="presParOf" srcId="{D88C4697-E200-4A5D-A923-CBCE9D05D10F}" destId="{954762D2-5951-4F95-83E9-9AC61E9C3C15}" srcOrd="6" destOrd="0" presId="urn:microsoft.com/office/officeart/2005/8/layout/cycle1"/>
    <dgm:cxn modelId="{D86F3776-2268-4FC7-AA48-3F9935FA879D}" type="presParOf" srcId="{D88C4697-E200-4A5D-A923-CBCE9D05D10F}" destId="{8F0D6636-DF20-49E8-9202-4CD5CB71420F}" srcOrd="7" destOrd="0" presId="urn:microsoft.com/office/officeart/2005/8/layout/cycle1"/>
    <dgm:cxn modelId="{1E7B205A-BEFF-4B9D-B7F0-16287E1B2720}" type="presParOf" srcId="{D88C4697-E200-4A5D-A923-CBCE9D05D10F}" destId="{7CC0026C-022A-4A61-B743-9A5AD7AB6909}" srcOrd="8" destOrd="0" presId="urn:microsoft.com/office/officeart/2005/8/layout/cycle1"/>
    <dgm:cxn modelId="{FCE85A5D-4A23-4C5E-BB14-B7A2DAB39D6A}" type="presParOf" srcId="{D88C4697-E200-4A5D-A923-CBCE9D05D10F}" destId="{D93FB680-33A8-4CA3-A4C2-2B1A6AE790C5}" srcOrd="9" destOrd="0" presId="urn:microsoft.com/office/officeart/2005/8/layout/cycle1"/>
    <dgm:cxn modelId="{7C2B41D7-4B97-4E90-9248-EED43F075DD4}" type="presParOf" srcId="{D88C4697-E200-4A5D-A923-CBCE9D05D10F}" destId="{365A5838-6BC7-4CCC-924D-6AD518D36A92}" srcOrd="10" destOrd="0" presId="urn:microsoft.com/office/officeart/2005/8/layout/cycle1"/>
    <dgm:cxn modelId="{908FA433-513B-4751-B6D9-04D04DD63E94}" type="presParOf" srcId="{D88C4697-E200-4A5D-A923-CBCE9D05D10F}" destId="{12AE2112-7757-4B7A-AEE1-86FF0E8A78C3}" srcOrd="11" destOrd="0" presId="urn:microsoft.com/office/officeart/2005/8/layout/cycle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6861A28-8574-4131-B0CA-F8BA4F1D8104}">
      <dsp:nvSpPr>
        <dsp:cNvPr id="0" name=""/>
        <dsp:cNvSpPr/>
      </dsp:nvSpPr>
      <dsp:spPr>
        <a:xfrm>
          <a:off x="0" y="453489"/>
          <a:ext cx="2535624" cy="1521374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4000"/>
                <a:satMod val="105000"/>
                <a:lumMod val="102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74000"/>
                <a:satMod val="128000"/>
                <a:lumMod val="100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b="1" kern="1200" dirty="0"/>
            <a:t>Јакне институционални и човечки капацитети на општините</a:t>
          </a:r>
          <a:endParaRPr lang="en-US" sz="1600" b="1" kern="1200" dirty="0"/>
        </a:p>
      </dsp:txBody>
      <dsp:txXfrm>
        <a:off x="0" y="453489"/>
        <a:ext cx="2535624" cy="1521374"/>
      </dsp:txXfrm>
    </dsp:sp>
    <dsp:sp modelId="{B806DDDD-1361-4F90-B353-01557FF18126}">
      <dsp:nvSpPr>
        <dsp:cNvPr id="0" name=""/>
        <dsp:cNvSpPr/>
      </dsp:nvSpPr>
      <dsp:spPr>
        <a:xfrm>
          <a:off x="2789186" y="453489"/>
          <a:ext cx="2535624" cy="1521374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4000"/>
                <a:satMod val="105000"/>
                <a:lumMod val="102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74000"/>
                <a:satMod val="128000"/>
                <a:lumMod val="100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b="1" kern="1200" dirty="0"/>
            <a:t>Обезбедува експертска, техничка и менторска поддршка за спроведување на локални политики и проекти</a:t>
          </a:r>
          <a:endParaRPr lang="en-US" sz="1600" b="1" kern="1200" dirty="0"/>
        </a:p>
      </dsp:txBody>
      <dsp:txXfrm>
        <a:off x="2789186" y="453489"/>
        <a:ext cx="2535624" cy="1521374"/>
      </dsp:txXfrm>
    </dsp:sp>
    <dsp:sp modelId="{DB4A2727-3831-454E-BE8D-4E6E271BA4C2}">
      <dsp:nvSpPr>
        <dsp:cNvPr id="0" name=""/>
        <dsp:cNvSpPr/>
      </dsp:nvSpPr>
      <dsp:spPr>
        <a:xfrm>
          <a:off x="5578372" y="453489"/>
          <a:ext cx="2535624" cy="1521374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94000"/>
                <a:satMod val="105000"/>
                <a:lumMod val="102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74000"/>
                <a:satMod val="128000"/>
                <a:lumMod val="100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b="1" kern="1200" dirty="0"/>
            <a:t>Поттикнува дигитална трансформација на локално ниво</a:t>
          </a:r>
          <a:endParaRPr lang="en-US" sz="1600" b="1" kern="1200" dirty="0"/>
        </a:p>
      </dsp:txBody>
      <dsp:txXfrm>
        <a:off x="5578372" y="453489"/>
        <a:ext cx="2535624" cy="1521374"/>
      </dsp:txXfrm>
    </dsp:sp>
    <dsp:sp modelId="{6648C8CC-3145-4A91-BB80-A86DAF206B46}">
      <dsp:nvSpPr>
        <dsp:cNvPr id="0" name=""/>
        <dsp:cNvSpPr/>
      </dsp:nvSpPr>
      <dsp:spPr>
        <a:xfrm>
          <a:off x="1394593" y="2228426"/>
          <a:ext cx="2535624" cy="1521374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94000"/>
                <a:satMod val="105000"/>
                <a:lumMod val="102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74000"/>
                <a:satMod val="128000"/>
                <a:lumMod val="100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b="1" kern="1200" dirty="0"/>
            <a:t>Создава мрежа за соработка и размена на добри практики меѓу општините</a:t>
          </a:r>
          <a:endParaRPr lang="en-US" sz="1600" b="1" kern="1200" dirty="0"/>
        </a:p>
      </dsp:txBody>
      <dsp:txXfrm>
        <a:off x="1394593" y="2228426"/>
        <a:ext cx="2535624" cy="1521374"/>
      </dsp:txXfrm>
    </dsp:sp>
    <dsp:sp modelId="{E3681C49-EA7D-461E-8619-61A1C4A4FA77}">
      <dsp:nvSpPr>
        <dsp:cNvPr id="0" name=""/>
        <dsp:cNvSpPr/>
      </dsp:nvSpPr>
      <dsp:spPr>
        <a:xfrm>
          <a:off x="4183779" y="2228426"/>
          <a:ext cx="2535624" cy="1521374"/>
        </a:xfrm>
        <a:prstGeom prst="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94000"/>
                <a:satMod val="105000"/>
                <a:lumMod val="102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74000"/>
                <a:satMod val="128000"/>
                <a:lumMod val="100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b="1" kern="1200" dirty="0"/>
            <a:t>Го унапредува процесот на транспарентност, отчетност и партиципативно управување</a:t>
          </a:r>
          <a:endParaRPr lang="en-US" sz="1600" b="1" kern="1200" dirty="0"/>
        </a:p>
      </dsp:txBody>
      <dsp:txXfrm>
        <a:off x="4183779" y="2228426"/>
        <a:ext cx="2535624" cy="152137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95CE947-56EB-4BF6-877C-33B3B80F28EB}">
      <dsp:nvSpPr>
        <dsp:cNvPr id="0" name=""/>
        <dsp:cNvSpPr/>
      </dsp:nvSpPr>
      <dsp:spPr>
        <a:xfrm>
          <a:off x="0" y="6"/>
          <a:ext cx="7429499" cy="126477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300" kern="1200" dirty="0"/>
            <a:t>Ресурсниот центар ќе биде </a:t>
          </a:r>
          <a:r>
            <a:rPr lang="ru-RU" sz="2300" b="1" kern="1200" dirty="0"/>
            <a:t>постојано на располагање</a:t>
          </a:r>
          <a:r>
            <a:rPr lang="ru-RU" sz="2300" kern="1200" dirty="0"/>
            <a:t> на сите општини и Градот Скопје за прибирање, обработка и одговор на нивните потреби.</a:t>
          </a:r>
          <a:endParaRPr lang="en-US" sz="2300" kern="1200" dirty="0"/>
        </a:p>
      </dsp:txBody>
      <dsp:txXfrm>
        <a:off x="61741" y="61747"/>
        <a:ext cx="7306017" cy="1141288"/>
      </dsp:txXfrm>
    </dsp:sp>
    <dsp:sp modelId="{13E690DB-18E4-4A96-9A46-FDC111E74951}">
      <dsp:nvSpPr>
        <dsp:cNvPr id="0" name=""/>
        <dsp:cNvSpPr/>
      </dsp:nvSpPr>
      <dsp:spPr>
        <a:xfrm>
          <a:off x="0" y="1641589"/>
          <a:ext cx="7429499" cy="20472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35887" tIns="29210" rIns="163576" bIns="2921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ru-RU" sz="1800" kern="1200" dirty="0"/>
            <a:t>Преку воспоставени канали за комуникација и електронски систем за аплицирање, општините можат во </a:t>
          </a:r>
          <a:r>
            <a:rPr lang="ru-RU" sz="1800" b="1" kern="1200" dirty="0"/>
            <a:t>секоe време</a:t>
          </a:r>
          <a:r>
            <a:rPr lang="ru-RU" sz="1800" kern="1200" dirty="0"/>
            <a:t> да:</a:t>
          </a:r>
          <a:endParaRPr lang="en-U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ru-RU" sz="1800" kern="1200"/>
            <a:t>Поднесат барање за техничка или менторска поддршка;</a:t>
          </a:r>
          <a:endParaRPr lang="en-US" sz="1800" kern="120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ru-RU" sz="1800" kern="1200"/>
            <a:t>Пријават потреби во различни области на локално управување;</a:t>
          </a:r>
          <a:endParaRPr lang="en-US" sz="1800" kern="120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ru-RU" sz="1800" kern="1200"/>
            <a:t>Добијат насоки и експертски совети од тимот на Ресурсниот центар;</a:t>
          </a:r>
          <a:endParaRPr lang="en-US" sz="1800" kern="120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ru-RU" sz="1800" kern="1200"/>
            <a:t>Следат статус на поднесените барања и препораки за следни чекори.</a:t>
          </a:r>
          <a:endParaRPr lang="en-US" sz="1800" kern="1200"/>
        </a:p>
      </dsp:txBody>
      <dsp:txXfrm>
        <a:off x="0" y="1641589"/>
        <a:ext cx="7429499" cy="204723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E28F49A-1B64-46D2-B229-EA0363F3826A}">
      <dsp:nvSpPr>
        <dsp:cNvPr id="0" name=""/>
        <dsp:cNvSpPr/>
      </dsp:nvSpPr>
      <dsp:spPr>
        <a:xfrm>
          <a:off x="0" y="997144"/>
          <a:ext cx="2089546" cy="132686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F5CB7C5-D99E-49F3-BA3E-FDB9BADB4C33}">
      <dsp:nvSpPr>
        <dsp:cNvPr id="0" name=""/>
        <dsp:cNvSpPr/>
      </dsp:nvSpPr>
      <dsp:spPr>
        <a:xfrm>
          <a:off x="232171" y="1217707"/>
          <a:ext cx="2089546" cy="132686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kern="1200" dirty="0"/>
            <a:t>Кога има голем број барања и ограничени ресурси во Ресурсниот центар</a:t>
          </a:r>
          <a:endParaRPr lang="en-US" sz="1600" kern="1200" dirty="0"/>
        </a:p>
      </dsp:txBody>
      <dsp:txXfrm>
        <a:off x="271033" y="1256569"/>
        <a:ext cx="2011822" cy="1249138"/>
      </dsp:txXfrm>
    </dsp:sp>
    <dsp:sp modelId="{9175BF43-1AE1-45E4-8AC8-AACB0E822BF2}">
      <dsp:nvSpPr>
        <dsp:cNvPr id="0" name=""/>
        <dsp:cNvSpPr/>
      </dsp:nvSpPr>
      <dsp:spPr>
        <a:xfrm>
          <a:off x="2553890" y="997144"/>
          <a:ext cx="2089546" cy="132686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F12BF62-1622-43F3-A900-75BA0AEBC13E}">
      <dsp:nvSpPr>
        <dsp:cNvPr id="0" name=""/>
        <dsp:cNvSpPr/>
      </dsp:nvSpPr>
      <dsp:spPr>
        <a:xfrm>
          <a:off x="2786062" y="1217707"/>
          <a:ext cx="2089546" cy="132686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kern="1200"/>
            <a:t>Се активира процес на приоретизација и селекција</a:t>
          </a:r>
          <a:endParaRPr lang="en-US" sz="1600" kern="1200"/>
        </a:p>
      </dsp:txBody>
      <dsp:txXfrm>
        <a:off x="2824924" y="1256569"/>
        <a:ext cx="2011822" cy="1249138"/>
      </dsp:txXfrm>
    </dsp:sp>
    <dsp:sp modelId="{FF70257F-BF87-4D54-9C42-FE2D58A34E65}">
      <dsp:nvSpPr>
        <dsp:cNvPr id="0" name=""/>
        <dsp:cNvSpPr/>
      </dsp:nvSpPr>
      <dsp:spPr>
        <a:xfrm>
          <a:off x="5107780" y="997144"/>
          <a:ext cx="2089546" cy="132686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F9BDDDE-7611-4FE6-B182-BCFA89879FC3}">
      <dsp:nvSpPr>
        <dsp:cNvPr id="0" name=""/>
        <dsp:cNvSpPr/>
      </dsp:nvSpPr>
      <dsp:spPr>
        <a:xfrm>
          <a:off x="5339952" y="1217707"/>
          <a:ext cx="2089546" cy="132686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kern="1200"/>
            <a:t>Се користат јасни критериуми и бодови за определување на приоритет</a:t>
          </a:r>
          <a:endParaRPr lang="en-US" sz="1600" kern="1200"/>
        </a:p>
      </dsp:txBody>
      <dsp:txXfrm>
        <a:off x="5378814" y="1256569"/>
        <a:ext cx="2011822" cy="1249138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37C5833-1945-4AC0-BD5F-BFF20BBC947B}">
      <dsp:nvSpPr>
        <dsp:cNvPr id="0" name=""/>
        <dsp:cNvSpPr/>
      </dsp:nvSpPr>
      <dsp:spPr>
        <a:xfrm>
          <a:off x="360000" y="0"/>
          <a:ext cx="4002222" cy="4002222"/>
        </a:xfrm>
        <a:prstGeom prst="diamond">
          <a:avLst/>
        </a:prstGeom>
        <a:solidFill>
          <a:schemeClr val="dk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26AA579-5A5B-4F7C-9640-A024CE63656A}">
      <dsp:nvSpPr>
        <dsp:cNvPr id="0" name=""/>
        <dsp:cNvSpPr/>
      </dsp:nvSpPr>
      <dsp:spPr>
        <a:xfrm>
          <a:off x="740211" y="380211"/>
          <a:ext cx="1560866" cy="1560866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• Објективност и транспарентност</a:t>
          </a:r>
        </a:p>
      </dsp:txBody>
      <dsp:txXfrm>
        <a:off x="816406" y="456406"/>
        <a:ext cx="1408476" cy="1408476"/>
      </dsp:txXfrm>
    </dsp:sp>
    <dsp:sp modelId="{939AD68C-071A-4545-9F1D-DE3E4354329F}">
      <dsp:nvSpPr>
        <dsp:cNvPr id="0" name=""/>
        <dsp:cNvSpPr/>
      </dsp:nvSpPr>
      <dsp:spPr>
        <a:xfrm>
          <a:off x="2421144" y="380211"/>
          <a:ext cx="1560866" cy="1560866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• Географска и етничка рамнотежа</a:t>
          </a:r>
        </a:p>
      </dsp:txBody>
      <dsp:txXfrm>
        <a:off x="2497339" y="456406"/>
        <a:ext cx="1408476" cy="1408476"/>
      </dsp:txXfrm>
    </dsp:sp>
    <dsp:sp modelId="{4CC3C60D-4255-41D2-AC7A-C8D92D070F80}">
      <dsp:nvSpPr>
        <dsp:cNvPr id="0" name=""/>
        <dsp:cNvSpPr/>
      </dsp:nvSpPr>
      <dsp:spPr>
        <a:xfrm>
          <a:off x="740211" y="2061144"/>
          <a:ext cx="1560866" cy="1560866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• Инклузивност и фер третман</a:t>
          </a:r>
        </a:p>
      </dsp:txBody>
      <dsp:txXfrm>
        <a:off x="816406" y="2137339"/>
        <a:ext cx="1408476" cy="1408476"/>
      </dsp:txXfrm>
    </dsp:sp>
    <dsp:sp modelId="{0B903641-5F54-4565-A9A2-E7EAC56B1317}">
      <dsp:nvSpPr>
        <dsp:cNvPr id="0" name=""/>
        <dsp:cNvSpPr/>
      </dsp:nvSpPr>
      <dsp:spPr>
        <a:xfrm>
          <a:off x="2421144" y="2061144"/>
          <a:ext cx="1560866" cy="1560866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• Влијание и одржливост на поддршката</a:t>
          </a:r>
        </a:p>
      </dsp:txBody>
      <dsp:txXfrm>
        <a:off x="2497339" y="2137339"/>
        <a:ext cx="1408476" cy="1408476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D86A6F3-FE60-4D4F-AB45-4E4E2941C37C}">
      <dsp:nvSpPr>
        <dsp:cNvPr id="0" name=""/>
        <dsp:cNvSpPr/>
      </dsp:nvSpPr>
      <dsp:spPr>
        <a:xfrm>
          <a:off x="408977" y="1862"/>
          <a:ext cx="3400050" cy="254699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mk-MK" sz="1800" b="1" kern="1200" dirty="0"/>
            <a:t>Развојни и Финансиски критериуми</a:t>
          </a:r>
          <a:endParaRPr lang="en-US" sz="18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mk-MK" sz="1400" kern="1200" dirty="0"/>
            <a:t>Општината обезбедила завршна сметка/финансиски извештај за претходната година.</a:t>
          </a:r>
          <a:endParaRPr lang="en-U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mk-MK" sz="1400" kern="1200" dirty="0"/>
            <a:t>Општината обезбедила информации за % од трансфери од Централната Власт во вкупните пригоди на општината.</a:t>
          </a:r>
          <a:endParaRPr lang="en-U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mk-MK" sz="1400" kern="1200" dirty="0"/>
            <a:t>Општината обезбедила информација за блокирана сметка.</a:t>
          </a:r>
          <a:endParaRPr lang="en-US" sz="1400" kern="1200" dirty="0"/>
        </a:p>
      </dsp:txBody>
      <dsp:txXfrm>
        <a:off x="408977" y="1862"/>
        <a:ext cx="3400050" cy="2546997"/>
      </dsp:txXfrm>
    </dsp:sp>
    <dsp:sp modelId="{A19BE968-CAB9-46FE-9CF3-4690D4D548E4}">
      <dsp:nvSpPr>
        <dsp:cNvPr id="0" name=""/>
        <dsp:cNvSpPr/>
      </dsp:nvSpPr>
      <dsp:spPr>
        <a:xfrm>
          <a:off x="4149032" y="496"/>
          <a:ext cx="3400050" cy="254973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mk-MK" sz="1800" b="1" kern="1200" dirty="0"/>
            <a:t>Демографски и социјални критериуми</a:t>
          </a:r>
          <a:endParaRPr lang="en-US" sz="18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mk-MK" sz="1400" kern="1200" dirty="0"/>
            <a:t>Податоци за структурата на населението по возрасна категорија.</a:t>
          </a:r>
          <a:endParaRPr lang="en-U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mk-MK" sz="1400" kern="1200" dirty="0"/>
            <a:t>Податоци за етничката структура на населението, со цел да се оцени степенот на етничка разновидност и инклузивност (Индекс на стареење / учество на постари лица (65+) во вкупното население).</a:t>
          </a:r>
          <a:endParaRPr lang="en-US" sz="1400" kern="1200" dirty="0"/>
        </a:p>
      </dsp:txBody>
      <dsp:txXfrm>
        <a:off x="4149032" y="496"/>
        <a:ext cx="3400050" cy="2549731"/>
      </dsp:txXfrm>
    </dsp:sp>
    <dsp:sp modelId="{66518B3E-D6C2-4626-9AAF-073F8A43A5E7}">
      <dsp:nvSpPr>
        <dsp:cNvPr id="0" name=""/>
        <dsp:cNvSpPr/>
      </dsp:nvSpPr>
      <dsp:spPr>
        <a:xfrm>
          <a:off x="2279004" y="2890232"/>
          <a:ext cx="3400050" cy="224262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mk-MK" sz="1800" b="1" kern="1200" dirty="0"/>
            <a:t>Институционален и човечки капацитет</a:t>
          </a:r>
          <a:endParaRPr lang="en-US" sz="18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mk-MK" sz="1400" kern="1200"/>
            <a:t>Број на вработени во администрацијата.</a:t>
          </a:r>
          <a:endParaRPr lang="en-US" sz="1400" kern="120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mk-MK" sz="1400" kern="1200" dirty="0"/>
            <a:t>Информација за посебно одделение или одговорно лице за основните одделенија на општината.</a:t>
          </a:r>
          <a:endParaRPr lang="en-U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mk-MK" sz="1400" kern="1200" dirty="0"/>
            <a:t>Активни</a:t>
          </a:r>
          <a:r>
            <a:rPr lang="mk-MK" sz="1400" b="1" kern="1200" dirty="0"/>
            <a:t> </a:t>
          </a:r>
          <a:r>
            <a:rPr lang="mk-MK" sz="1400" kern="1200" dirty="0"/>
            <a:t>стратешки документи за развој на општината.</a:t>
          </a:r>
          <a:endParaRPr lang="en-US" sz="1400" kern="1200" dirty="0"/>
        </a:p>
      </dsp:txBody>
      <dsp:txXfrm>
        <a:off x="2279004" y="2890232"/>
        <a:ext cx="3400050" cy="2242625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FD40A6B-1BB3-4F81-B40C-8AD9730AF2AC}">
      <dsp:nvSpPr>
        <dsp:cNvPr id="0" name=""/>
        <dsp:cNvSpPr/>
      </dsp:nvSpPr>
      <dsp:spPr>
        <a:xfrm>
          <a:off x="0" y="1018712"/>
          <a:ext cx="2089546" cy="132686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4000"/>
                <a:satMod val="105000"/>
                <a:lumMod val="102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4000"/>
                <a:satMod val="128000"/>
                <a:lumMod val="100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26DABD4-A9A8-4F87-B580-CAA89BF6FAF8}">
      <dsp:nvSpPr>
        <dsp:cNvPr id="0" name=""/>
        <dsp:cNvSpPr/>
      </dsp:nvSpPr>
      <dsp:spPr>
        <a:xfrm>
          <a:off x="232171" y="1239275"/>
          <a:ext cx="2089546" cy="132686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По завршување на евалуацијата, општините пополнуваат Образец</a:t>
          </a:r>
        </a:p>
      </dsp:txBody>
      <dsp:txXfrm>
        <a:off x="271033" y="1278137"/>
        <a:ext cx="2011822" cy="1249138"/>
      </dsp:txXfrm>
    </dsp:sp>
    <dsp:sp modelId="{D27C5E9E-E9DA-457F-A78D-615CE4CCDB7D}">
      <dsp:nvSpPr>
        <dsp:cNvPr id="0" name=""/>
        <dsp:cNvSpPr/>
      </dsp:nvSpPr>
      <dsp:spPr>
        <a:xfrm>
          <a:off x="2553890" y="1018712"/>
          <a:ext cx="2089546" cy="132686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4000"/>
                <a:satMod val="105000"/>
                <a:lumMod val="102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4000"/>
                <a:satMod val="128000"/>
                <a:lumMod val="100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47DA1B7-D5C1-4185-966F-6756F74FE3A3}">
      <dsp:nvSpPr>
        <dsp:cNvPr id="0" name=""/>
        <dsp:cNvSpPr/>
      </dsp:nvSpPr>
      <dsp:spPr>
        <a:xfrm>
          <a:off x="2786062" y="1239275"/>
          <a:ext cx="2089546" cy="132686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Контролната листа ја проценува нивната подготвеност</a:t>
          </a:r>
        </a:p>
      </dsp:txBody>
      <dsp:txXfrm>
        <a:off x="2824924" y="1278137"/>
        <a:ext cx="2011822" cy="1249138"/>
      </dsp:txXfrm>
    </dsp:sp>
    <dsp:sp modelId="{52AC5522-BF87-4A38-AEDB-1A84C76F995C}">
      <dsp:nvSpPr>
        <dsp:cNvPr id="0" name=""/>
        <dsp:cNvSpPr/>
      </dsp:nvSpPr>
      <dsp:spPr>
        <a:xfrm>
          <a:off x="5107780" y="1018712"/>
          <a:ext cx="2089546" cy="132686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4000"/>
                <a:satMod val="105000"/>
                <a:lumMod val="102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4000"/>
                <a:satMod val="128000"/>
                <a:lumMod val="100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B342D80-1F8B-48B0-A9CE-AE619F530D3D}">
      <dsp:nvSpPr>
        <dsp:cNvPr id="0" name=""/>
        <dsp:cNvSpPr/>
      </dsp:nvSpPr>
      <dsp:spPr>
        <a:xfrm>
          <a:off x="5339952" y="1239275"/>
          <a:ext cx="2089546" cy="132686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 err="1"/>
            <a:t>Се</a:t>
          </a:r>
          <a:r>
            <a:rPr lang="en-US" sz="1600" kern="1200" dirty="0"/>
            <a:t> </a:t>
          </a:r>
          <a:r>
            <a:rPr lang="en-US" sz="1600" kern="1200" dirty="0" err="1"/>
            <a:t>идентификуваат</a:t>
          </a:r>
          <a:r>
            <a:rPr lang="en-US" sz="1600" kern="1200" dirty="0"/>
            <a:t> </a:t>
          </a:r>
          <a:r>
            <a:rPr lang="en-US" sz="1600" kern="1200" dirty="0" err="1"/>
            <a:t>приоритети</a:t>
          </a:r>
          <a:r>
            <a:rPr lang="en-US" sz="1600" kern="1200" dirty="0"/>
            <a:t> и </a:t>
          </a:r>
          <a:r>
            <a:rPr lang="en-US" sz="1600" kern="1200" dirty="0" err="1"/>
            <a:t>видови</a:t>
          </a:r>
          <a:r>
            <a:rPr lang="en-US" sz="1600" kern="1200" dirty="0"/>
            <a:t> </a:t>
          </a:r>
          <a:r>
            <a:rPr lang="en-US" sz="1600" kern="1200" dirty="0" err="1"/>
            <a:t>на</a:t>
          </a:r>
          <a:r>
            <a:rPr lang="en-US" sz="1600" kern="1200" dirty="0"/>
            <a:t> </a:t>
          </a:r>
          <a:r>
            <a:rPr lang="en-US" sz="1600" kern="1200" dirty="0" err="1"/>
            <a:t>поддршка</a:t>
          </a:r>
          <a:endParaRPr lang="en-US" sz="1600" kern="1200" dirty="0"/>
        </a:p>
      </dsp:txBody>
      <dsp:txXfrm>
        <a:off x="5378814" y="1278137"/>
        <a:ext cx="2011822" cy="1249138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3C7FF15-8AB7-42A3-BD8A-D1FC8326E18A}">
      <dsp:nvSpPr>
        <dsp:cNvPr id="0" name=""/>
        <dsp:cNvSpPr/>
      </dsp:nvSpPr>
      <dsp:spPr>
        <a:xfrm>
          <a:off x="0" y="328304"/>
          <a:ext cx="7429499" cy="671580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94000"/>
                <a:satMod val="105000"/>
                <a:lumMod val="102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74000"/>
                <a:satMod val="128000"/>
                <a:lumMod val="100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/>
            <a:t>Формирана база на податоци за општините</a:t>
          </a:r>
        </a:p>
      </dsp:txBody>
      <dsp:txXfrm>
        <a:off x="32784" y="361088"/>
        <a:ext cx="7363931" cy="606012"/>
      </dsp:txXfrm>
    </dsp:sp>
    <dsp:sp modelId="{2A4733C9-8AAA-4AB7-8B56-8C7929F9586B}">
      <dsp:nvSpPr>
        <dsp:cNvPr id="0" name=""/>
        <dsp:cNvSpPr/>
      </dsp:nvSpPr>
      <dsp:spPr>
        <a:xfrm>
          <a:off x="0" y="1080525"/>
          <a:ext cx="7429499" cy="671580"/>
        </a:xfrm>
        <a:prstGeom prst="roundRect">
          <a:avLst/>
        </a:prstGeom>
        <a:gradFill rotWithShape="0">
          <a:gsLst>
            <a:gs pos="0">
              <a:schemeClr val="accent5">
                <a:hueOff val="-1102852"/>
                <a:satOff val="-5923"/>
                <a:lumOff val="2026"/>
                <a:alphaOff val="0"/>
                <a:tint val="94000"/>
                <a:satMod val="105000"/>
                <a:lumMod val="102000"/>
              </a:schemeClr>
            </a:gs>
            <a:gs pos="100000">
              <a:schemeClr val="accent5">
                <a:hueOff val="-1102852"/>
                <a:satOff val="-5923"/>
                <a:lumOff val="2026"/>
                <a:alphaOff val="0"/>
                <a:shade val="74000"/>
                <a:satMod val="128000"/>
                <a:lumMod val="100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/>
            <a:t>Приоритетна листа на општини за поддршка</a:t>
          </a:r>
        </a:p>
      </dsp:txBody>
      <dsp:txXfrm>
        <a:off x="32784" y="1113309"/>
        <a:ext cx="7363931" cy="606012"/>
      </dsp:txXfrm>
    </dsp:sp>
    <dsp:sp modelId="{07A37148-5594-4B46-9DAD-917DC6C51A1C}">
      <dsp:nvSpPr>
        <dsp:cNvPr id="0" name=""/>
        <dsp:cNvSpPr/>
      </dsp:nvSpPr>
      <dsp:spPr>
        <a:xfrm>
          <a:off x="0" y="1832745"/>
          <a:ext cx="7429499" cy="671580"/>
        </a:xfrm>
        <a:prstGeom prst="roundRect">
          <a:avLst/>
        </a:prstGeom>
        <a:gradFill rotWithShape="0">
          <a:gsLst>
            <a:gs pos="0">
              <a:schemeClr val="accent5">
                <a:hueOff val="-2205704"/>
                <a:satOff val="-11847"/>
                <a:lumOff val="4052"/>
                <a:alphaOff val="0"/>
                <a:tint val="94000"/>
                <a:satMod val="105000"/>
                <a:lumMod val="102000"/>
              </a:schemeClr>
            </a:gs>
            <a:gs pos="100000">
              <a:schemeClr val="accent5">
                <a:hueOff val="-2205704"/>
                <a:satOff val="-11847"/>
                <a:lumOff val="4052"/>
                <a:alphaOff val="0"/>
                <a:shade val="74000"/>
                <a:satMod val="128000"/>
                <a:lumMod val="100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/>
            <a:t>Објективен систем за распределба на ресурси</a:t>
          </a:r>
        </a:p>
      </dsp:txBody>
      <dsp:txXfrm>
        <a:off x="32784" y="1865529"/>
        <a:ext cx="7363931" cy="606012"/>
      </dsp:txXfrm>
    </dsp:sp>
    <dsp:sp modelId="{0F6EF995-3657-4806-80D3-C2D2D7D67109}">
      <dsp:nvSpPr>
        <dsp:cNvPr id="0" name=""/>
        <dsp:cNvSpPr/>
      </dsp:nvSpPr>
      <dsp:spPr>
        <a:xfrm>
          <a:off x="0" y="2584965"/>
          <a:ext cx="7429499" cy="671580"/>
        </a:xfrm>
        <a:prstGeom prst="roundRect">
          <a:avLst/>
        </a:prstGeom>
        <a:gradFill rotWithShape="0">
          <a:gsLst>
            <a:gs pos="0">
              <a:schemeClr val="accent5">
                <a:hueOff val="-3308557"/>
                <a:satOff val="-17770"/>
                <a:lumOff val="6078"/>
                <a:alphaOff val="0"/>
                <a:tint val="94000"/>
                <a:satMod val="105000"/>
                <a:lumMod val="102000"/>
              </a:schemeClr>
            </a:gs>
            <a:gs pos="100000">
              <a:schemeClr val="accent5">
                <a:hueOff val="-3308557"/>
                <a:satOff val="-17770"/>
                <a:lumOff val="6078"/>
                <a:alphaOff val="0"/>
                <a:shade val="74000"/>
                <a:satMod val="128000"/>
                <a:lumMod val="100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/>
            <a:t>Подобрена координација и транспарентност</a:t>
          </a:r>
        </a:p>
      </dsp:txBody>
      <dsp:txXfrm>
        <a:off x="32784" y="2617749"/>
        <a:ext cx="7363931" cy="606012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9EF6187-43EE-488E-A0AF-374CF9CA9335}">
      <dsp:nvSpPr>
        <dsp:cNvPr id="0" name=""/>
        <dsp:cNvSpPr/>
      </dsp:nvSpPr>
      <dsp:spPr>
        <a:xfrm>
          <a:off x="4152696" y="77730"/>
          <a:ext cx="1255179" cy="125517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kern="1200"/>
            <a:t>1. Пополнување на формуларот електронски</a:t>
          </a:r>
          <a:endParaRPr lang="en-US" sz="1600" kern="1200"/>
        </a:p>
      </dsp:txBody>
      <dsp:txXfrm>
        <a:off x="4152696" y="77730"/>
        <a:ext cx="1255179" cy="1255179"/>
      </dsp:txXfrm>
    </dsp:sp>
    <dsp:sp modelId="{7B313969-B670-4423-A0C1-BE71307BB6F8}">
      <dsp:nvSpPr>
        <dsp:cNvPr id="0" name=""/>
        <dsp:cNvSpPr/>
      </dsp:nvSpPr>
      <dsp:spPr>
        <a:xfrm>
          <a:off x="1942698" y="-1195"/>
          <a:ext cx="3544103" cy="3544103"/>
        </a:xfrm>
        <a:prstGeom prst="circularArrow">
          <a:avLst>
            <a:gd name="adj1" fmla="val 6906"/>
            <a:gd name="adj2" fmla="val 465674"/>
            <a:gd name="adj3" fmla="val 548060"/>
            <a:gd name="adj4" fmla="val 20586266"/>
            <a:gd name="adj5" fmla="val 8057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75544BBA-36EF-4637-A3C6-279AD5BF4DC9}">
      <dsp:nvSpPr>
        <dsp:cNvPr id="0" name=""/>
        <dsp:cNvSpPr/>
      </dsp:nvSpPr>
      <dsp:spPr>
        <a:xfrm>
          <a:off x="4152696" y="2208802"/>
          <a:ext cx="1255179" cy="125517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kern="1200"/>
            <a:t>2. Потврда на прием</a:t>
          </a:r>
          <a:endParaRPr lang="en-US" sz="1600" kern="1200"/>
        </a:p>
      </dsp:txBody>
      <dsp:txXfrm>
        <a:off x="4152696" y="2208802"/>
        <a:ext cx="1255179" cy="1255179"/>
      </dsp:txXfrm>
    </dsp:sp>
    <dsp:sp modelId="{305FD96F-60F6-4B89-AC89-27A23FF35996}">
      <dsp:nvSpPr>
        <dsp:cNvPr id="0" name=""/>
        <dsp:cNvSpPr/>
      </dsp:nvSpPr>
      <dsp:spPr>
        <a:xfrm>
          <a:off x="1942698" y="-1195"/>
          <a:ext cx="3544103" cy="3544103"/>
        </a:xfrm>
        <a:prstGeom prst="circularArrow">
          <a:avLst>
            <a:gd name="adj1" fmla="val 6906"/>
            <a:gd name="adj2" fmla="val 465674"/>
            <a:gd name="adj3" fmla="val 5948060"/>
            <a:gd name="adj4" fmla="val 4386266"/>
            <a:gd name="adj5" fmla="val 8057"/>
          </a:avLst>
        </a:prstGeom>
        <a:solidFill>
          <a:schemeClr val="accent5">
            <a:hueOff val="-1102852"/>
            <a:satOff val="-5923"/>
            <a:lumOff val="2026"/>
            <a:alphaOff val="0"/>
          </a:schemeClr>
        </a:solidFill>
        <a:ln w="222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8F0D6636-DF20-49E8-9202-4CD5CB71420F}">
      <dsp:nvSpPr>
        <dsp:cNvPr id="0" name=""/>
        <dsp:cNvSpPr/>
      </dsp:nvSpPr>
      <dsp:spPr>
        <a:xfrm>
          <a:off x="2021624" y="2208802"/>
          <a:ext cx="1255179" cy="125517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kern="1200"/>
            <a:t>3. Вклучување во процес на анализа</a:t>
          </a:r>
          <a:endParaRPr lang="en-US" sz="1600" kern="1200"/>
        </a:p>
      </dsp:txBody>
      <dsp:txXfrm>
        <a:off x="2021624" y="2208802"/>
        <a:ext cx="1255179" cy="1255179"/>
      </dsp:txXfrm>
    </dsp:sp>
    <dsp:sp modelId="{7CC0026C-022A-4A61-B743-9A5AD7AB6909}">
      <dsp:nvSpPr>
        <dsp:cNvPr id="0" name=""/>
        <dsp:cNvSpPr/>
      </dsp:nvSpPr>
      <dsp:spPr>
        <a:xfrm>
          <a:off x="1942698" y="-1195"/>
          <a:ext cx="3544103" cy="3544103"/>
        </a:xfrm>
        <a:prstGeom prst="circularArrow">
          <a:avLst>
            <a:gd name="adj1" fmla="val 6906"/>
            <a:gd name="adj2" fmla="val 465674"/>
            <a:gd name="adj3" fmla="val 11348060"/>
            <a:gd name="adj4" fmla="val 9786266"/>
            <a:gd name="adj5" fmla="val 8057"/>
          </a:avLst>
        </a:prstGeom>
        <a:solidFill>
          <a:schemeClr val="accent5">
            <a:hueOff val="-2205704"/>
            <a:satOff val="-11847"/>
            <a:lumOff val="4052"/>
            <a:alphaOff val="0"/>
          </a:schemeClr>
        </a:solidFill>
        <a:ln w="222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365A5838-6BC7-4CCC-924D-6AD518D36A92}">
      <dsp:nvSpPr>
        <dsp:cNvPr id="0" name=""/>
        <dsp:cNvSpPr/>
      </dsp:nvSpPr>
      <dsp:spPr>
        <a:xfrm>
          <a:off x="2021624" y="77730"/>
          <a:ext cx="1255179" cy="125517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kern="1200"/>
            <a:t>4. Повратна информација за резултати и поддршка</a:t>
          </a:r>
          <a:endParaRPr lang="en-US" sz="1600" kern="1200"/>
        </a:p>
      </dsp:txBody>
      <dsp:txXfrm>
        <a:off x="2021624" y="77730"/>
        <a:ext cx="1255179" cy="1255179"/>
      </dsp:txXfrm>
    </dsp:sp>
    <dsp:sp modelId="{12AE2112-7757-4B7A-AEE1-86FF0E8A78C3}">
      <dsp:nvSpPr>
        <dsp:cNvPr id="0" name=""/>
        <dsp:cNvSpPr/>
      </dsp:nvSpPr>
      <dsp:spPr>
        <a:xfrm>
          <a:off x="1942698" y="-1195"/>
          <a:ext cx="3544103" cy="3544103"/>
        </a:xfrm>
        <a:prstGeom prst="circularArrow">
          <a:avLst>
            <a:gd name="adj1" fmla="val 6906"/>
            <a:gd name="adj2" fmla="val 465674"/>
            <a:gd name="adj3" fmla="val 16748060"/>
            <a:gd name="adj4" fmla="val 15186266"/>
            <a:gd name="adj5" fmla="val 8057"/>
          </a:avLst>
        </a:prstGeom>
        <a:solidFill>
          <a:schemeClr val="accent5">
            <a:hueOff val="-3308557"/>
            <a:satOff val="-17770"/>
            <a:lumOff val="6078"/>
            <a:alphaOff val="0"/>
          </a:schemeClr>
        </a:solidFill>
        <a:ln w="222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cycle1">
  <dgm:title val=""/>
  <dgm:desc val=""/>
  <dgm:catLst>
    <dgm:cat type="cycle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alg type="cycle">
          <dgm:param type="stAng" val="0"/>
          <dgm:param type="spanAng" val="360"/>
        </dgm:alg>
      </dgm:if>
      <dgm:else name="Name2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hoose name="Name3">
      <dgm:if name="Name4" func="var" arg="dir" op="equ" val="norm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if>
      <dgm:else name="Name5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 fact="-1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else>
    </dgm:choose>
    <dgm:ruleLst>
      <dgm:rule type="diam" val="INF" fact="NaN" max="NaN"/>
    </dgm:ruleLst>
    <dgm:forEach name="nodesForEach" axis="ch" ptType="node">
      <dgm:choose name="Name6">
        <dgm:if name="Name7" axis="par ch" ptType="doc node" func="cnt" op="gt" val="1">
          <dgm:layoutNode name="dummy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</dgm:if>
        <dgm:else name="Name8"/>
      </dgm:choose>
      <dgm:layoutNode name="node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Name11" axis="followSib" ptType="sibTrans" hideLastTrans="0" cnt="1">
            <dgm:layoutNode name="sibTrans" styleLbl="node1">
              <dgm:alg type="conn"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begPad"/>
                <dgm:constr type="endPad"/>
              </dgm:constrLst>
              <dgm:ruleLst/>
            </dgm:layoutNode>
          </dgm:forEach>
        </dgm:if>
        <dgm:else name="Name12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-1"/>
            <a:ext cx="9144002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66" name="Group 65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67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68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9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0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71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2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3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4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5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6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7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8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9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0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1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2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3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4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5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6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7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8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9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0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1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2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3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4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5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96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7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8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9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0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1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2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3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4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5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6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7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08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9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0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1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2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3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4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5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6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7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8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9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20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0238" y="1122363"/>
            <a:ext cx="6593681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00238" y="3602038"/>
            <a:ext cx="6593681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801052" y="5410202"/>
            <a:ext cx="2057400" cy="365125"/>
          </a:xfrm>
        </p:spPr>
        <p:txBody>
          <a:bodyPr/>
          <a:lstStyle/>
          <a:p>
            <a:fld id="{5BCAD085-E8A6-8845-BD4E-CB4CCA059FC4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00237" y="5410202"/>
            <a:ext cx="3843665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15603" y="5410200"/>
            <a:ext cx="578317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84338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58" y="4304665"/>
            <a:ext cx="7434266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56058" y="606426"/>
            <a:ext cx="7434266" cy="3299778"/>
          </a:xfrm>
          <a:prstGeom prst="round2DiagRect">
            <a:avLst>
              <a:gd name="adj1" fmla="val 5101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6024" y="5124020"/>
            <a:ext cx="7433144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97335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93" y="609600"/>
            <a:ext cx="7429466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6058" y="4419600"/>
            <a:ext cx="7428344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79295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4659" y="609600"/>
            <a:ext cx="6977064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290484" y="3365557"/>
            <a:ext cx="6564224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6058" y="4309919"/>
            <a:ext cx="74295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52" name="TextBox 51"/>
          <p:cNvSpPr txBox="1"/>
          <p:nvPr/>
        </p:nvSpPr>
        <p:spPr>
          <a:xfrm>
            <a:off x="696579" y="718458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7817473" y="2764972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896675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58" y="2134042"/>
            <a:ext cx="74295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6023" y="4657655"/>
            <a:ext cx="7428379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606311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856060" y="609600"/>
            <a:ext cx="7429499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856058" y="2674463"/>
            <a:ext cx="2397674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856059" y="3360263"/>
            <a:ext cx="2396432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86075" y="2677635"/>
            <a:ext cx="238828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86075" y="3363435"/>
            <a:ext cx="238895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889332" y="2674463"/>
            <a:ext cx="2396226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889332" y="3360263"/>
            <a:ext cx="2396226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621052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856059" y="609600"/>
            <a:ext cx="7429499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856060" y="4404596"/>
            <a:ext cx="239643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856060" y="2666998"/>
            <a:ext cx="239643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18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856060" y="4980859"/>
            <a:ext cx="239643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66790" y="4404596"/>
            <a:ext cx="24003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366790" y="2666998"/>
            <a:ext cx="2399205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18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365695" y="4980857"/>
            <a:ext cx="24003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889426" y="4404595"/>
            <a:ext cx="2393056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889332" y="2666998"/>
            <a:ext cx="2396227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18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889332" y="4980855"/>
            <a:ext cx="2396226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cap="all" baseline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989446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284448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1" y="609600"/>
            <a:ext cx="1503758" cy="51816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56057" y="609600"/>
            <a:ext cx="5811443" cy="51816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5186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itle 1"/>
          <p:cNvSpPr>
            <a:spLocks noGrp="1"/>
          </p:cNvSpPr>
          <p:nvPr>
            <p:ph type="title"/>
          </p:nvPr>
        </p:nvSpPr>
        <p:spPr>
          <a:xfrm>
            <a:off x="856060" y="618518"/>
            <a:ext cx="7429499" cy="147857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8" name="Content Placeholder 2"/>
          <p:cNvSpPr>
            <a:spLocks noGrp="1"/>
          </p:cNvSpPr>
          <p:nvPr>
            <p:ph idx="1"/>
          </p:nvPr>
        </p:nvSpPr>
        <p:spPr>
          <a:xfrm>
            <a:off x="856060" y="2249487"/>
            <a:ext cx="7429499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9" name="Date Placeholder 3"/>
          <p:cNvSpPr>
            <a:spLocks noGrp="1"/>
          </p:cNvSpPr>
          <p:nvPr>
            <p:ph type="dt" sz="half" idx="10"/>
          </p:nvPr>
        </p:nvSpPr>
        <p:spPr>
          <a:xfrm>
            <a:off x="5592691" y="5883277"/>
            <a:ext cx="2057400" cy="365125"/>
          </a:xfrm>
        </p:spPr>
        <p:txBody>
          <a:bodyPr/>
          <a:lstStyle/>
          <a:p>
            <a:fld id="{5BCAD085-E8A6-8845-BD4E-CB4CCA059FC4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5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56059" y="5883276"/>
            <a:ext cx="467948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5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07241" y="5883275"/>
            <a:ext cx="578317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24136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58" y="1419227"/>
            <a:ext cx="74295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6058" y="4424362"/>
            <a:ext cx="74295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81866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56058" y="2249486"/>
            <a:ext cx="3658792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1" y="2249486"/>
            <a:ext cx="3656408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27079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58" y="619127"/>
            <a:ext cx="7429500" cy="147796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78902" y="2249486"/>
            <a:ext cx="3435949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56058" y="3073398"/>
            <a:ext cx="3658793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1992" y="2249485"/>
            <a:ext cx="3433565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3073398"/>
            <a:ext cx="3656408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00177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60744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42692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0029" y="609601"/>
            <a:ext cx="2892028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150" y="592666"/>
            <a:ext cx="4418407" cy="5198534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0029" y="2249486"/>
            <a:ext cx="2892028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1685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61" y="609600"/>
            <a:ext cx="3753962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32866" y="609600"/>
            <a:ext cx="3452693" cy="5181602"/>
          </a:xfrm>
          <a:prstGeom prst="round2DiagRect">
            <a:avLst>
              <a:gd name="adj1" fmla="val 6074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320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6059" y="2249486"/>
            <a:ext cx="3753964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21250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-1"/>
            <a:ext cx="9144002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9041774" cy="6858001"/>
            <a:chOff x="-14288" y="0"/>
            <a:chExt cx="9041774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8352798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56060" y="618518"/>
            <a:ext cx="7429499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6060" y="2249487"/>
            <a:ext cx="74294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592691" y="5883277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56059" y="5883276"/>
            <a:ext cx="467948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07241" y="5883275"/>
            <a:ext cx="5783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343031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8.xml"/><Relationship Id="rId7" Type="http://schemas.microsoft.com/office/2007/relationships/diagramDrawing" Target="../diagrams/drawing8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8.xml"/><Relationship Id="rId5" Type="http://schemas.openxmlformats.org/officeDocument/2006/relationships/diagramQuickStyle" Target="../diagrams/quickStyle8.xml"/><Relationship Id="rId4" Type="http://schemas.openxmlformats.org/officeDocument/2006/relationships/diagramLayout" Target="../diagrams/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250" y="2299834"/>
            <a:ext cx="7429499" cy="1478570"/>
          </a:xfrm>
        </p:spPr>
        <p:txBody>
          <a:bodyPr>
            <a:normAutofit fontScale="90000"/>
          </a:bodyPr>
          <a:lstStyle/>
          <a:p>
            <a:pPr algn="ctr"/>
            <a:r>
              <a:rPr dirty="0" err="1"/>
              <a:t>Процес</a:t>
            </a:r>
            <a:r>
              <a:rPr dirty="0"/>
              <a:t> </a:t>
            </a:r>
            <a:r>
              <a:rPr dirty="0" err="1"/>
              <a:t>за</a:t>
            </a:r>
            <a:r>
              <a:rPr dirty="0"/>
              <a:t> </a:t>
            </a:r>
            <a:r>
              <a:rPr dirty="0" err="1"/>
              <a:t>евидентирање</a:t>
            </a:r>
            <a:r>
              <a:rPr dirty="0"/>
              <a:t> </a:t>
            </a:r>
            <a:r>
              <a:rPr dirty="0" err="1"/>
              <a:t>на</a:t>
            </a:r>
            <a:r>
              <a:rPr dirty="0"/>
              <a:t> </a:t>
            </a:r>
            <a:r>
              <a:rPr dirty="0" err="1"/>
              <a:t>потребите</a:t>
            </a:r>
            <a:r>
              <a:rPr dirty="0"/>
              <a:t> и </a:t>
            </a:r>
            <a:r>
              <a:rPr dirty="0" err="1"/>
              <a:t>подготвеност</a:t>
            </a:r>
            <a:r>
              <a:rPr dirty="0"/>
              <a:t> </a:t>
            </a:r>
            <a:r>
              <a:rPr dirty="0" err="1"/>
              <a:t>на</a:t>
            </a:r>
            <a:r>
              <a:rPr dirty="0"/>
              <a:t> </a:t>
            </a:r>
            <a:r>
              <a:rPr dirty="0" err="1"/>
              <a:t>општините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80524" y="5258158"/>
            <a:ext cx="7429499" cy="1179513"/>
          </a:xfrm>
        </p:spPr>
        <p:txBody>
          <a:bodyPr/>
          <a:lstStyle/>
          <a:p>
            <a:pPr marL="0" indent="0">
              <a:buNone/>
            </a:pPr>
            <a:r>
              <a:rPr lang="mk-MK" dirty="0"/>
              <a:t>А</a:t>
            </a:r>
            <a:r>
              <a:rPr dirty="0" err="1"/>
              <a:t>на</a:t>
            </a:r>
            <a:r>
              <a:rPr dirty="0"/>
              <a:t> Марија Петровска</a:t>
            </a:r>
          </a:p>
          <a:p>
            <a:pPr marL="0" indent="0">
              <a:buNone/>
            </a:pPr>
            <a:r>
              <a:rPr lang="mk-MK" dirty="0"/>
              <a:t>Ноември, </a:t>
            </a:r>
            <a:r>
              <a:rPr dirty="0"/>
              <a:t>2025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2AD77F-35A7-D716-646E-1D9BBD6E9A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6255DB-E1C1-5AB5-DE8C-DC95FE5DF2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3544" y="327514"/>
            <a:ext cx="7429499" cy="1478570"/>
          </a:xfrm>
        </p:spPr>
        <p:txBody>
          <a:bodyPr/>
          <a:lstStyle/>
          <a:p>
            <a:r>
              <a:rPr dirty="0" err="1"/>
              <a:t>Критериуми</a:t>
            </a:r>
            <a:r>
              <a:rPr dirty="0"/>
              <a:t> </a:t>
            </a:r>
            <a:r>
              <a:rPr dirty="0" err="1"/>
              <a:t>за</a:t>
            </a:r>
            <a:r>
              <a:rPr dirty="0"/>
              <a:t> </a:t>
            </a:r>
            <a:r>
              <a:rPr dirty="0" err="1"/>
              <a:t>бодување</a:t>
            </a:r>
            <a:endParaRPr dirty="0"/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04405C4C-EEF8-38E4-24E4-62EE810FE3E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23233270"/>
              </p:ext>
            </p:extLst>
          </p:nvPr>
        </p:nvGraphicFramePr>
        <p:xfrm>
          <a:off x="855663" y="1806083"/>
          <a:ext cx="7429500" cy="258233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57375">
                  <a:extLst>
                    <a:ext uri="{9D8B030D-6E8A-4147-A177-3AD203B41FA5}">
                      <a16:colId xmlns:a16="http://schemas.microsoft.com/office/drawing/2014/main" val="3415613637"/>
                    </a:ext>
                  </a:extLst>
                </a:gridCol>
                <a:gridCol w="1857375">
                  <a:extLst>
                    <a:ext uri="{9D8B030D-6E8A-4147-A177-3AD203B41FA5}">
                      <a16:colId xmlns:a16="http://schemas.microsoft.com/office/drawing/2014/main" val="707506899"/>
                    </a:ext>
                  </a:extLst>
                </a:gridCol>
                <a:gridCol w="2685793">
                  <a:extLst>
                    <a:ext uri="{9D8B030D-6E8A-4147-A177-3AD203B41FA5}">
                      <a16:colId xmlns:a16="http://schemas.microsoft.com/office/drawing/2014/main" val="486847036"/>
                    </a:ext>
                  </a:extLst>
                </a:gridCol>
                <a:gridCol w="1028957">
                  <a:extLst>
                    <a:ext uri="{9D8B030D-6E8A-4147-A177-3AD203B41FA5}">
                      <a16:colId xmlns:a16="http://schemas.microsoft.com/office/drawing/2014/main" val="2662997145"/>
                    </a:ext>
                  </a:extLst>
                </a:gridCol>
              </a:tblGrid>
              <a:tr h="27438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400" kern="0" dirty="0">
                          <a:effectLst/>
                        </a:rPr>
                        <a:t>Критериум</a:t>
                      </a:r>
                      <a:endParaRPr lang="en-US" sz="14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400" kern="0" dirty="0">
                          <a:effectLst/>
                        </a:rPr>
                        <a:t>Прашања / Индикатори</a:t>
                      </a:r>
                      <a:endParaRPr lang="en-US" sz="14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400" kern="0" dirty="0">
                          <a:effectLst/>
                        </a:rPr>
                        <a:t>Начин на бодување</a:t>
                      </a:r>
                      <a:endParaRPr lang="en-US" sz="14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400" kern="0" dirty="0" err="1">
                          <a:effectLst/>
                        </a:rPr>
                        <a:t>Макс</a:t>
                      </a:r>
                      <a:r>
                        <a:rPr lang="mk-MK" sz="1400" kern="0" dirty="0">
                          <a:effectLst/>
                        </a:rPr>
                        <a:t>. бодови</a:t>
                      </a:r>
                      <a:endParaRPr lang="en-US" sz="14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46048199"/>
                  </a:ext>
                </a:extLst>
              </a:tr>
              <a:tr h="1137388"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4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Демографски и социјални аспекти</a:t>
                      </a:r>
                      <a:endParaRPr lang="en-US" sz="14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400" b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Структурата на населението по етничка разновидност и инклузивност</a:t>
                      </a:r>
                      <a:endParaRPr lang="en-US" sz="1400" b="0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400" b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&gt;21%=5; 16–20%=4; 11–15%=3; 6–10%=2; 0–5%=1</a:t>
                      </a:r>
                      <a:endParaRPr lang="en-US" sz="1400" b="0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400" b="0" kern="120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  <a:endParaRPr lang="en-US" sz="1400" b="0" kern="120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55438335"/>
                  </a:ext>
                </a:extLst>
              </a:tr>
              <a:tr h="27438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400" b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Индекс на стареење / учество на постари лица (65+) во вкупното население</a:t>
                      </a:r>
                      <a:endParaRPr lang="en-US" sz="1400" b="0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400" b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&gt;25% = 1; 21–25% = 2; 16–20% = 3; 11–15% = 2; &lt;10% = 5.</a:t>
                      </a:r>
                      <a:endParaRPr lang="en-US" sz="1400" b="0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400" b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  <a:endParaRPr lang="en-US" sz="1400" b="0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92742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749776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C1AE93-8DC4-0FBF-D257-368BC8B6ED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814B92-87A1-428C-7ABB-2578FB0A79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3544" y="327514"/>
            <a:ext cx="7429499" cy="1478570"/>
          </a:xfrm>
        </p:spPr>
        <p:txBody>
          <a:bodyPr/>
          <a:lstStyle/>
          <a:p>
            <a:r>
              <a:rPr dirty="0" err="1"/>
              <a:t>Критериуми</a:t>
            </a:r>
            <a:r>
              <a:rPr dirty="0"/>
              <a:t> </a:t>
            </a:r>
            <a:r>
              <a:rPr dirty="0" err="1"/>
              <a:t>за</a:t>
            </a:r>
            <a:r>
              <a:rPr dirty="0"/>
              <a:t> </a:t>
            </a:r>
            <a:r>
              <a:rPr dirty="0" err="1"/>
              <a:t>бодување</a:t>
            </a:r>
            <a:endParaRPr dirty="0"/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47999F24-D4A5-FA16-166C-78C7E491FDB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28812271"/>
              </p:ext>
            </p:extLst>
          </p:nvPr>
        </p:nvGraphicFramePr>
        <p:xfrm>
          <a:off x="855663" y="1806083"/>
          <a:ext cx="7429500" cy="258233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57375">
                  <a:extLst>
                    <a:ext uri="{9D8B030D-6E8A-4147-A177-3AD203B41FA5}">
                      <a16:colId xmlns:a16="http://schemas.microsoft.com/office/drawing/2014/main" val="3415613637"/>
                    </a:ext>
                  </a:extLst>
                </a:gridCol>
                <a:gridCol w="1857375">
                  <a:extLst>
                    <a:ext uri="{9D8B030D-6E8A-4147-A177-3AD203B41FA5}">
                      <a16:colId xmlns:a16="http://schemas.microsoft.com/office/drawing/2014/main" val="707506899"/>
                    </a:ext>
                  </a:extLst>
                </a:gridCol>
                <a:gridCol w="2685793">
                  <a:extLst>
                    <a:ext uri="{9D8B030D-6E8A-4147-A177-3AD203B41FA5}">
                      <a16:colId xmlns:a16="http://schemas.microsoft.com/office/drawing/2014/main" val="486847036"/>
                    </a:ext>
                  </a:extLst>
                </a:gridCol>
                <a:gridCol w="1028957">
                  <a:extLst>
                    <a:ext uri="{9D8B030D-6E8A-4147-A177-3AD203B41FA5}">
                      <a16:colId xmlns:a16="http://schemas.microsoft.com/office/drawing/2014/main" val="2662997145"/>
                    </a:ext>
                  </a:extLst>
                </a:gridCol>
              </a:tblGrid>
              <a:tr h="27438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400" kern="0" dirty="0">
                          <a:effectLst/>
                        </a:rPr>
                        <a:t>Критериум</a:t>
                      </a:r>
                      <a:endParaRPr lang="en-US" sz="14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400" kern="0" dirty="0">
                          <a:effectLst/>
                        </a:rPr>
                        <a:t>Прашања / Индикатори</a:t>
                      </a:r>
                      <a:endParaRPr lang="en-US" sz="14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400" kern="0" dirty="0">
                          <a:effectLst/>
                        </a:rPr>
                        <a:t>Начин на бодување</a:t>
                      </a:r>
                      <a:endParaRPr lang="en-US" sz="14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400" kern="0" dirty="0" err="1">
                          <a:effectLst/>
                        </a:rPr>
                        <a:t>Макс</a:t>
                      </a:r>
                      <a:r>
                        <a:rPr lang="mk-MK" sz="1400" kern="0" dirty="0">
                          <a:effectLst/>
                        </a:rPr>
                        <a:t>. бодови</a:t>
                      </a:r>
                      <a:endParaRPr lang="en-US" sz="14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46048199"/>
                  </a:ext>
                </a:extLst>
              </a:tr>
              <a:tr h="1137388">
                <a:tc rowSpan="2"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400" b="1" kern="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Институционален и човечки капацитет</a:t>
                      </a:r>
                      <a:endParaRPr lang="en-US" sz="1400" b="1" kern="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400" b="0" kern="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Вкупен број на вработени во администрацијата</a:t>
                      </a:r>
                      <a:endParaRPr lang="en-US" sz="1400" b="0" kern="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400" b="0" kern="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≤20=5; 21–40=4; 41–60=3; 61–80=2; &gt;80=1</a:t>
                      </a:r>
                      <a:endParaRPr lang="en-US" sz="1400" b="0" kern="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400" b="0" ker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  <a:endParaRPr lang="en-US" sz="1400" b="0" kern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55438335"/>
                  </a:ext>
                </a:extLst>
              </a:tr>
              <a:tr h="27438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400" b="0" ker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Посебно одделение или одговорно лице за основните одделенија</a:t>
                      </a:r>
                      <a:endParaRPr lang="en-US" sz="1400" b="0" kern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400" b="0" kern="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7=1; &gt;4=3; &lt;3=5</a:t>
                      </a:r>
                      <a:endParaRPr lang="en-US" sz="1400" b="0" kern="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400" b="0" kern="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  <a:endParaRPr lang="en-US" sz="1400" b="0" kern="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9274251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051483BD-6DE3-F074-2BAD-92C6F88FB638}"/>
              </a:ext>
            </a:extLst>
          </p:cNvPr>
          <p:cNvSpPr txBox="1"/>
          <p:nvPr/>
        </p:nvSpPr>
        <p:spPr>
          <a:xfrm>
            <a:off x="1238659" y="4622976"/>
            <a:ext cx="6959267" cy="1799216"/>
          </a:xfrm>
          <a:prstGeom prst="roundRect">
            <a:avLst/>
          </a:prstGeom>
          <a:solidFill>
            <a:schemeClr val="accent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>
            <a:spAutoFit/>
          </a:bodyPr>
          <a:lstStyle/>
          <a:p>
            <a:pPr marL="0" marR="0" algn="just">
              <a:lnSpc>
                <a:spcPct val="115000"/>
              </a:lnSpc>
              <a:spcAft>
                <a:spcPts val="800"/>
              </a:spcAft>
              <a:buNone/>
            </a:pPr>
            <a:r>
              <a:rPr lang="mk-MK" sz="1400" b="1" kern="10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Arial" panose="020B0604020202020204" pitchFamily="34" charset="0"/>
              </a:rPr>
              <a:t>Методологија на бодување</a:t>
            </a:r>
            <a:endParaRPr lang="en-US" sz="16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342900" marR="0" lvl="0" indent="-342900" algn="just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mk-MK" sz="1400" kern="10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Arial" panose="020B0604020202020204" pitchFamily="34" charset="0"/>
              </a:rPr>
              <a:t>За секој критериум се доделуваат бодови според дефинирана скала (од 1 до 5).</a:t>
            </a:r>
            <a:endParaRPr lang="en-US" sz="16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342900" marR="0" lvl="0" indent="-342900" algn="just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mk-MK" sz="1400" kern="10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Arial" panose="020B0604020202020204" pitchFamily="34" charset="0"/>
              </a:rPr>
              <a:t>Вкупниот број бодови за секоја општина се пресметува како збир на бодовите по сите критериуми, прилагоден според нивното учество во вкупната оценка.</a:t>
            </a:r>
            <a:endParaRPr lang="en-US" sz="16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342900" marR="0" lvl="0" indent="-342900" algn="just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mk-MK" sz="1400" kern="10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Arial" panose="020B0604020202020204" pitchFamily="34" charset="0"/>
              </a:rPr>
              <a:t>Општините се рангираат според вкупниот број освоени бодови.</a:t>
            </a:r>
            <a:endParaRPr lang="en-US" sz="16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57044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 err="1"/>
              <a:t>Механизам</a:t>
            </a:r>
            <a:r>
              <a:rPr dirty="0"/>
              <a:t> </a:t>
            </a:r>
            <a:r>
              <a:rPr dirty="0" err="1"/>
              <a:t>при</a:t>
            </a:r>
            <a:r>
              <a:rPr dirty="0"/>
              <a:t> </a:t>
            </a:r>
            <a:r>
              <a:rPr dirty="0" err="1"/>
              <a:t>изедначени</a:t>
            </a:r>
            <a:r>
              <a:rPr dirty="0"/>
              <a:t> </a:t>
            </a:r>
            <a:r>
              <a:rPr dirty="0" err="1"/>
              <a:t>резултати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1800" y="2097088"/>
            <a:ext cx="3714749" cy="3694113"/>
          </a:xfrm>
          <a:prstGeom prst="round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txBody>
          <a:bodyPr>
            <a:normAutofit fontScale="70000" lnSpcReduction="20000"/>
          </a:bodyPr>
          <a:lstStyle/>
          <a:p>
            <a:pPr marL="0" indent="0">
              <a:spcBef>
                <a:spcPts val="600"/>
              </a:spcBef>
              <a:buNone/>
            </a:pPr>
            <a:r>
              <a:rPr lang="mk-MK" sz="2000" b="1" dirty="0"/>
              <a:t>Фаза 1 – Селекција според критериуми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mk-MK" sz="2000" dirty="0"/>
              <a:t>Вкупен број на бодови постигнати во рамки на секој од трите критериуми.</a:t>
            </a:r>
            <a:endParaRPr lang="en-US" sz="2000" dirty="0"/>
          </a:p>
          <a:p>
            <a:pPr marL="457200" lvl="0" indent="-457200">
              <a:spcBef>
                <a:spcPts val="600"/>
              </a:spcBef>
              <a:buAutoNum type="arabicPeriod"/>
            </a:pPr>
            <a:r>
              <a:rPr lang="mk-MK" sz="2000" dirty="0"/>
              <a:t>Развојни потреби (40%) – предност добива општината со повеќе бодови во овој критериум.</a:t>
            </a:r>
          </a:p>
          <a:p>
            <a:pPr marL="457200" lvl="0" indent="-457200">
              <a:spcBef>
                <a:spcPts val="600"/>
              </a:spcBef>
              <a:buAutoNum type="arabicPeriod"/>
            </a:pPr>
            <a:r>
              <a:rPr lang="mk-MK" sz="2000" dirty="0"/>
              <a:t>Институционални и човечки капацитети (40%).</a:t>
            </a:r>
          </a:p>
          <a:p>
            <a:pPr marL="457200" lvl="0" indent="-457200">
              <a:spcBef>
                <a:spcPts val="600"/>
              </a:spcBef>
              <a:buAutoNum type="arabicPeriod"/>
            </a:pPr>
            <a:r>
              <a:rPr lang="mk-MK" sz="2000" dirty="0"/>
              <a:t>Демографски и социјални аспекти (20%).</a:t>
            </a:r>
            <a:endParaRPr lang="en-US" sz="2000" dirty="0"/>
          </a:p>
          <a:p>
            <a:pPr marL="0" indent="0">
              <a:buNone/>
            </a:pPr>
            <a:endParaRPr sz="1400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91863E7E-7849-B76C-79F2-51B979E963BC}"/>
              </a:ext>
            </a:extLst>
          </p:cNvPr>
          <p:cNvSpPr txBox="1">
            <a:spLocks/>
          </p:cNvSpPr>
          <p:nvPr/>
        </p:nvSpPr>
        <p:spPr>
          <a:xfrm>
            <a:off x="4570809" y="1991032"/>
            <a:ext cx="3939010" cy="3800169"/>
          </a:xfrm>
          <a:prstGeom prst="round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txBody>
          <a:bodyPr vert="horz" lIns="91440" tIns="45720" rIns="91440" bIns="45720" rtlCol="0">
            <a:normAutofit fontScale="475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mk-MK" sz="2900" b="1" dirty="0"/>
              <a:t>Фаза 2 – Селекција според индикатори</a:t>
            </a:r>
          </a:p>
          <a:p>
            <a:pPr marL="0" indent="0">
              <a:buNone/>
            </a:pPr>
            <a:r>
              <a:rPr lang="mk-MK" sz="2900" dirty="0"/>
              <a:t>Се преминува кон детална споредба поединечно според индикаторите, по однапред утврден редослед.</a:t>
            </a:r>
            <a:endParaRPr lang="en-US" sz="2900" dirty="0"/>
          </a:p>
          <a:p>
            <a:pPr marL="182880" indent="-182880">
              <a:spcBef>
                <a:spcPts val="600"/>
              </a:spcBef>
              <a:buFont typeface="Arial" panose="020B0604020202020204" pitchFamily="34" charset="0"/>
              <a:buAutoNum type="arabicPeriod"/>
            </a:pPr>
            <a:r>
              <a:rPr lang="mk-MK" sz="2900" dirty="0"/>
              <a:t>% од трансфери во вкупни приходи</a:t>
            </a:r>
          </a:p>
          <a:p>
            <a:pPr marL="182880" indent="-182880">
              <a:spcBef>
                <a:spcPts val="600"/>
              </a:spcBef>
              <a:buFont typeface="Arial" panose="020B0604020202020204" pitchFamily="34" charset="0"/>
              <a:buAutoNum type="arabicPeriod"/>
            </a:pPr>
            <a:r>
              <a:rPr lang="mk-MK" sz="2900" dirty="0"/>
              <a:t>Блокирана сметка</a:t>
            </a:r>
          </a:p>
          <a:p>
            <a:pPr marL="182880" indent="-182880">
              <a:spcBef>
                <a:spcPts val="600"/>
              </a:spcBef>
              <a:buFont typeface="Arial" panose="020B0604020202020204" pitchFamily="34" charset="0"/>
              <a:buAutoNum type="arabicPeriod"/>
            </a:pPr>
            <a:r>
              <a:rPr lang="mk-MK" sz="2900" dirty="0"/>
              <a:t>Реализација на буџет</a:t>
            </a:r>
          </a:p>
          <a:p>
            <a:pPr marL="182880" indent="-182880">
              <a:spcBef>
                <a:spcPts val="600"/>
              </a:spcBef>
              <a:buFont typeface="Arial" panose="020B0604020202020204" pitchFamily="34" charset="0"/>
              <a:buAutoNum type="arabicPeriod"/>
            </a:pPr>
            <a:r>
              <a:rPr lang="mk-MK" sz="2900" dirty="0"/>
              <a:t>Вкупен број на вработени</a:t>
            </a:r>
          </a:p>
          <a:p>
            <a:pPr marL="182880" indent="-182880">
              <a:spcBef>
                <a:spcPts val="600"/>
              </a:spcBef>
              <a:buFont typeface="Arial" panose="020B0604020202020204" pitchFamily="34" charset="0"/>
              <a:buAutoNum type="arabicPeriod"/>
            </a:pPr>
            <a:r>
              <a:rPr lang="mk-MK" sz="2900" dirty="0"/>
              <a:t>Посебни одделенија</a:t>
            </a:r>
          </a:p>
          <a:p>
            <a:pPr marL="182880" indent="-182880">
              <a:spcBef>
                <a:spcPts val="600"/>
              </a:spcBef>
              <a:buFont typeface="Arial" panose="020B0604020202020204" pitchFamily="34" charset="0"/>
              <a:buAutoNum type="arabicPeriod"/>
            </a:pPr>
            <a:r>
              <a:rPr lang="mk-MK" sz="2900" dirty="0"/>
              <a:t>Усвоени стратегии/планови</a:t>
            </a:r>
          </a:p>
          <a:p>
            <a:pPr marL="182880" indent="-182880">
              <a:spcBef>
                <a:spcPts val="600"/>
              </a:spcBef>
              <a:buFont typeface="Arial" panose="020B0604020202020204" pitchFamily="34" charset="0"/>
              <a:buAutoNum type="arabicPeriod"/>
            </a:pPr>
            <a:r>
              <a:rPr lang="mk-MK" sz="2900" dirty="0"/>
              <a:t>Структура на население</a:t>
            </a:r>
          </a:p>
          <a:p>
            <a:pPr marL="182880" indent="-182880">
              <a:spcBef>
                <a:spcPts val="600"/>
              </a:spcBef>
              <a:buFont typeface="Arial" panose="020B0604020202020204" pitchFamily="34" charset="0"/>
              <a:buAutoNum type="arabicPeriod"/>
            </a:pPr>
            <a:r>
              <a:rPr lang="mk-MK" sz="2900" dirty="0"/>
              <a:t>Индекс на стареење</a:t>
            </a:r>
          </a:p>
          <a:p>
            <a:pPr marL="457200" indent="-457200">
              <a:buFont typeface="Arial" panose="020B0604020202020204" pitchFamily="34" charset="0"/>
              <a:buAutoNum type="arabicPeriod"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8000"/>
                <a:hueMod val="94000"/>
                <a:satMod val="148000"/>
                <a:lumMod val="150000"/>
              </a:schemeClr>
            </a:gs>
            <a:gs pos="100000">
              <a:schemeClr val="bg2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EEF4763-EB4A-4A35-89EB-AD2763B48C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59" y="618518"/>
            <a:ext cx="7429499" cy="1478570"/>
          </a:xfrm>
        </p:spPr>
        <p:txBody>
          <a:bodyPr>
            <a:normAutofit/>
          </a:bodyPr>
          <a:lstStyle/>
          <a:p>
            <a:r>
              <a:rPr lang="ru-RU" sz="3300"/>
              <a:t>Образец за евидентирање на потребите на општините и листа за утврдување на подготвеност 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98FA8AF5-6042-201F-78DB-CDED326327C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09700289"/>
              </p:ext>
            </p:extLst>
          </p:nvPr>
        </p:nvGraphicFramePr>
        <p:xfrm>
          <a:off x="856058" y="2440771"/>
          <a:ext cx="7429499" cy="35848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8000"/>
                <a:hueMod val="94000"/>
                <a:satMod val="148000"/>
                <a:lumMod val="150000"/>
              </a:schemeClr>
            </a:gs>
            <a:gs pos="100000">
              <a:schemeClr val="bg2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C88CADA-F5C1-B752-A279-47AA57F83D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CF48F206-84CA-5A11-FC7E-791349AACA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E9816351-CA5E-6DA7-035B-3F88DB10694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2201378"/>
              </p:ext>
            </p:extLst>
          </p:nvPr>
        </p:nvGraphicFramePr>
        <p:xfrm>
          <a:off x="0" y="-1"/>
          <a:ext cx="9144000" cy="685977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79200">
                  <a:extLst>
                    <a:ext uri="{9D8B030D-6E8A-4147-A177-3AD203B41FA5}">
                      <a16:colId xmlns:a16="http://schemas.microsoft.com/office/drawing/2014/main" val="1861592936"/>
                    </a:ext>
                  </a:extLst>
                </a:gridCol>
                <a:gridCol w="1879200">
                  <a:extLst>
                    <a:ext uri="{9D8B030D-6E8A-4147-A177-3AD203B41FA5}">
                      <a16:colId xmlns:a16="http://schemas.microsoft.com/office/drawing/2014/main" val="3097873965"/>
                    </a:ext>
                  </a:extLst>
                </a:gridCol>
                <a:gridCol w="657820">
                  <a:extLst>
                    <a:ext uri="{9D8B030D-6E8A-4147-A177-3AD203B41FA5}">
                      <a16:colId xmlns:a16="http://schemas.microsoft.com/office/drawing/2014/main" val="3209168584"/>
                    </a:ext>
                  </a:extLst>
                </a:gridCol>
                <a:gridCol w="657820">
                  <a:extLst>
                    <a:ext uri="{9D8B030D-6E8A-4147-A177-3AD203B41FA5}">
                      <a16:colId xmlns:a16="http://schemas.microsoft.com/office/drawing/2014/main" val="4171526700"/>
                    </a:ext>
                  </a:extLst>
                </a:gridCol>
                <a:gridCol w="675691">
                  <a:extLst>
                    <a:ext uri="{9D8B030D-6E8A-4147-A177-3AD203B41FA5}">
                      <a16:colId xmlns:a16="http://schemas.microsoft.com/office/drawing/2014/main" val="1709540325"/>
                    </a:ext>
                  </a:extLst>
                </a:gridCol>
                <a:gridCol w="675691">
                  <a:extLst>
                    <a:ext uri="{9D8B030D-6E8A-4147-A177-3AD203B41FA5}">
                      <a16:colId xmlns:a16="http://schemas.microsoft.com/office/drawing/2014/main" val="2821236623"/>
                    </a:ext>
                  </a:extLst>
                </a:gridCol>
                <a:gridCol w="1030379">
                  <a:extLst>
                    <a:ext uri="{9D8B030D-6E8A-4147-A177-3AD203B41FA5}">
                      <a16:colId xmlns:a16="http://schemas.microsoft.com/office/drawing/2014/main" val="2422779832"/>
                    </a:ext>
                  </a:extLst>
                </a:gridCol>
                <a:gridCol w="1030379">
                  <a:extLst>
                    <a:ext uri="{9D8B030D-6E8A-4147-A177-3AD203B41FA5}">
                      <a16:colId xmlns:a16="http://schemas.microsoft.com/office/drawing/2014/main" val="1941779098"/>
                    </a:ext>
                  </a:extLst>
                </a:gridCol>
                <a:gridCol w="657820">
                  <a:extLst>
                    <a:ext uri="{9D8B030D-6E8A-4147-A177-3AD203B41FA5}">
                      <a16:colId xmlns:a16="http://schemas.microsoft.com/office/drawing/2014/main" val="121920945"/>
                    </a:ext>
                  </a:extLst>
                </a:gridCol>
              </a:tblGrid>
              <a:tr h="69265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 dirty="0">
                          <a:effectLst/>
                        </a:rPr>
                        <a:t>Категорија</a:t>
                      </a:r>
                      <a:endParaRPr lang="en-US" sz="105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 dirty="0">
                          <a:effectLst/>
                        </a:rPr>
                        <a:t>Услуги</a:t>
                      </a:r>
                      <a:endParaRPr lang="en-US" sz="105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 dirty="0">
                          <a:effectLst/>
                        </a:rPr>
                        <a:t>Дали има потреба? (Да/Не)</a:t>
                      </a:r>
                      <a:endParaRPr lang="en-US" sz="105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Ниво на приоритет (Висок/Среден/Низок)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Коментар / специфична потреба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Очекувани придобивки и целна група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extLst>
                  <a:ext uri="{0D108BD9-81ED-4DB2-BD59-A6C34878D82A}">
                    <a16:rowId xmlns:a16="http://schemas.microsoft.com/office/drawing/2014/main" val="2674976251"/>
                  </a:ext>
                </a:extLst>
              </a:tr>
              <a:tr h="68196">
                <a:tc rowSpan="8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 Јавни финансии и буџетирање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 dirty="0">
                          <a:effectLst/>
                        </a:rPr>
                        <a:t>Зголемување на капацитетите за буџетски циклус</a:t>
                      </a:r>
                      <a:endParaRPr lang="en-US" sz="105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Да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Не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Висок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Среден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Низок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 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 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extLst>
                  <a:ext uri="{0D108BD9-81ED-4DB2-BD59-A6C34878D82A}">
                    <a16:rowId xmlns:a16="http://schemas.microsoft.com/office/drawing/2014/main" val="352695623"/>
                  </a:ext>
                </a:extLst>
              </a:tr>
              <a:tr h="4895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Капитално буџетирање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☐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☐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☐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☐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☐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 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 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extLst>
                  <a:ext uri="{0D108BD9-81ED-4DB2-BD59-A6C34878D82A}">
                    <a16:rowId xmlns:a16="http://schemas.microsoft.com/office/drawing/2014/main" val="511562746"/>
                  </a:ext>
                </a:extLst>
              </a:tr>
              <a:tr h="6819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Родово и партиципативно буџетирање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 dirty="0">
                          <a:effectLst/>
                        </a:rPr>
                        <a:t>☐</a:t>
                      </a:r>
                      <a:endParaRPr lang="en-US" sz="105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☐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☐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☐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☐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 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 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extLst>
                  <a:ext uri="{0D108BD9-81ED-4DB2-BD59-A6C34878D82A}">
                    <a16:rowId xmlns:a16="http://schemas.microsoft.com/office/drawing/2014/main" val="1049054836"/>
                  </a:ext>
                </a:extLst>
              </a:tr>
              <a:tr h="9132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Теренско менторство при подготовка/извршување на буџет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 dirty="0">
                          <a:effectLst/>
                        </a:rPr>
                        <a:t>☐</a:t>
                      </a:r>
                      <a:endParaRPr lang="en-US" sz="105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☐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☐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☐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☐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 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 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extLst>
                  <a:ext uri="{0D108BD9-81ED-4DB2-BD59-A6C34878D82A}">
                    <a16:rowId xmlns:a16="http://schemas.microsoft.com/office/drawing/2014/main" val="1629221808"/>
                  </a:ext>
                </a:extLst>
              </a:tr>
              <a:tr h="6819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Алатки и шаблони за проекции, следење и завршни сметки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☐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☐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☐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☐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☐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 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 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extLst>
                  <a:ext uri="{0D108BD9-81ED-4DB2-BD59-A6C34878D82A}">
                    <a16:rowId xmlns:a16="http://schemas.microsoft.com/office/drawing/2014/main" val="1043674809"/>
                  </a:ext>
                </a:extLst>
              </a:tr>
              <a:tr h="9132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Дијагностика и планови за зголемување на сопствени приходи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☐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☐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☐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☐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☐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 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 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extLst>
                  <a:ext uri="{0D108BD9-81ED-4DB2-BD59-A6C34878D82A}">
                    <a16:rowId xmlns:a16="http://schemas.microsoft.com/office/drawing/2014/main" val="2639235778"/>
                  </a:ext>
                </a:extLst>
              </a:tr>
              <a:tr h="9132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Воспоставување на внатрешна контрола/интерна ревизија и СОП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☐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☐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☐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☐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☐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 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 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extLst>
                  <a:ext uri="{0D108BD9-81ED-4DB2-BD59-A6C34878D82A}">
                    <a16:rowId xmlns:a16="http://schemas.microsoft.com/office/drawing/2014/main" val="4190855870"/>
                  </a:ext>
                </a:extLst>
              </a:tr>
              <a:tr h="9132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Модели за транспарентност (граѓански буџет, јавни буџетски портали)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☐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☐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☐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☐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☐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 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 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extLst>
                  <a:ext uri="{0D108BD9-81ED-4DB2-BD59-A6C34878D82A}">
                    <a16:rowId xmlns:a16="http://schemas.microsoft.com/office/drawing/2014/main" val="3940023489"/>
                  </a:ext>
                </a:extLst>
              </a:tr>
              <a:tr h="68196">
                <a:tc rowSpan="5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Јавни набавки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Поддршка за правилна примена на Законот за јавни набавки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☐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 dirty="0">
                          <a:effectLst/>
                        </a:rPr>
                        <a:t>☐</a:t>
                      </a:r>
                      <a:endParaRPr lang="en-US" sz="105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☐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☐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☐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 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 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extLst>
                  <a:ext uri="{0D108BD9-81ED-4DB2-BD59-A6C34878D82A}">
                    <a16:rowId xmlns:a16="http://schemas.microsoft.com/office/drawing/2014/main" val="1848887762"/>
                  </a:ext>
                </a:extLst>
              </a:tr>
              <a:tr h="11445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Изработка на стандарди и шаблони за тендерска документација и матрици за евалуација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☐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☐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☐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☐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☐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 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 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extLst>
                  <a:ext uri="{0D108BD9-81ED-4DB2-BD59-A6C34878D82A}">
                    <a16:rowId xmlns:a16="http://schemas.microsoft.com/office/drawing/2014/main" val="2214966686"/>
                  </a:ext>
                </a:extLst>
              </a:tr>
              <a:tr h="9132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Менторска поддршка при сложени постапки и анализа на ризици и жалби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☐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☐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☐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☐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☐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 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 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extLst>
                  <a:ext uri="{0D108BD9-81ED-4DB2-BD59-A6C34878D82A}">
                    <a16:rowId xmlns:a16="http://schemas.microsoft.com/office/drawing/2014/main" val="2879467580"/>
                  </a:ext>
                </a:extLst>
              </a:tr>
              <a:tr h="9132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Изработка на прирачници и СОП за јавни набавки и интегритет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☐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☐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☐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☐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☐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 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 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extLst>
                  <a:ext uri="{0D108BD9-81ED-4DB2-BD59-A6C34878D82A}">
                    <a16:rowId xmlns:a16="http://schemas.microsoft.com/office/drawing/2014/main" val="2057154063"/>
                  </a:ext>
                </a:extLst>
              </a:tr>
              <a:tr h="9132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Воспоставување регионални бази на експерти за заедничка поддршка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☐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☐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☐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☐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☐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 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 dirty="0">
                          <a:effectLst/>
                        </a:rPr>
                        <a:t> </a:t>
                      </a:r>
                      <a:endParaRPr lang="en-US" sz="105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extLst>
                  <a:ext uri="{0D108BD9-81ED-4DB2-BD59-A6C34878D82A}">
                    <a16:rowId xmlns:a16="http://schemas.microsoft.com/office/drawing/2014/main" val="39474102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2230958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8000"/>
                <a:hueMod val="94000"/>
                <a:satMod val="148000"/>
                <a:lumMod val="150000"/>
              </a:schemeClr>
            </a:gs>
            <a:gs pos="100000">
              <a:schemeClr val="bg2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2A53718-61DE-263B-74B0-6A7355B826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4C0A1DC-38ED-CB47-9241-A88BB78A02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9EF4ABDF-9E43-79D1-AFCE-792EFBA7CE0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7493423"/>
              </p:ext>
            </p:extLst>
          </p:nvPr>
        </p:nvGraphicFramePr>
        <p:xfrm>
          <a:off x="0" y="-1"/>
          <a:ext cx="9144000" cy="685800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79200">
                  <a:extLst>
                    <a:ext uri="{9D8B030D-6E8A-4147-A177-3AD203B41FA5}">
                      <a16:colId xmlns:a16="http://schemas.microsoft.com/office/drawing/2014/main" val="1861592936"/>
                    </a:ext>
                  </a:extLst>
                </a:gridCol>
                <a:gridCol w="1879200">
                  <a:extLst>
                    <a:ext uri="{9D8B030D-6E8A-4147-A177-3AD203B41FA5}">
                      <a16:colId xmlns:a16="http://schemas.microsoft.com/office/drawing/2014/main" val="3097873965"/>
                    </a:ext>
                  </a:extLst>
                </a:gridCol>
                <a:gridCol w="657820">
                  <a:extLst>
                    <a:ext uri="{9D8B030D-6E8A-4147-A177-3AD203B41FA5}">
                      <a16:colId xmlns:a16="http://schemas.microsoft.com/office/drawing/2014/main" val="3209168584"/>
                    </a:ext>
                  </a:extLst>
                </a:gridCol>
                <a:gridCol w="657820">
                  <a:extLst>
                    <a:ext uri="{9D8B030D-6E8A-4147-A177-3AD203B41FA5}">
                      <a16:colId xmlns:a16="http://schemas.microsoft.com/office/drawing/2014/main" val="4171526700"/>
                    </a:ext>
                  </a:extLst>
                </a:gridCol>
                <a:gridCol w="675691">
                  <a:extLst>
                    <a:ext uri="{9D8B030D-6E8A-4147-A177-3AD203B41FA5}">
                      <a16:colId xmlns:a16="http://schemas.microsoft.com/office/drawing/2014/main" val="1709540325"/>
                    </a:ext>
                  </a:extLst>
                </a:gridCol>
                <a:gridCol w="675691">
                  <a:extLst>
                    <a:ext uri="{9D8B030D-6E8A-4147-A177-3AD203B41FA5}">
                      <a16:colId xmlns:a16="http://schemas.microsoft.com/office/drawing/2014/main" val="2821236623"/>
                    </a:ext>
                  </a:extLst>
                </a:gridCol>
                <a:gridCol w="1030379">
                  <a:extLst>
                    <a:ext uri="{9D8B030D-6E8A-4147-A177-3AD203B41FA5}">
                      <a16:colId xmlns:a16="http://schemas.microsoft.com/office/drawing/2014/main" val="2422779832"/>
                    </a:ext>
                  </a:extLst>
                </a:gridCol>
                <a:gridCol w="1030379">
                  <a:extLst>
                    <a:ext uri="{9D8B030D-6E8A-4147-A177-3AD203B41FA5}">
                      <a16:colId xmlns:a16="http://schemas.microsoft.com/office/drawing/2014/main" val="1941779098"/>
                    </a:ext>
                  </a:extLst>
                </a:gridCol>
                <a:gridCol w="657820">
                  <a:extLst>
                    <a:ext uri="{9D8B030D-6E8A-4147-A177-3AD203B41FA5}">
                      <a16:colId xmlns:a16="http://schemas.microsoft.com/office/drawing/2014/main" val="121920945"/>
                    </a:ext>
                  </a:extLst>
                </a:gridCol>
              </a:tblGrid>
              <a:tr h="78783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 dirty="0">
                          <a:effectLst/>
                        </a:rPr>
                        <a:t>Категорија</a:t>
                      </a:r>
                      <a:endParaRPr lang="en-US" sz="105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 dirty="0">
                          <a:effectLst/>
                        </a:rPr>
                        <a:t>Услуги</a:t>
                      </a:r>
                      <a:endParaRPr lang="en-US" sz="105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 dirty="0">
                          <a:effectLst/>
                        </a:rPr>
                        <a:t>Дали има потреба? (Да/Не)</a:t>
                      </a:r>
                      <a:endParaRPr lang="en-US" sz="105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Ниво на приоритет (Висок/Среден/Низок)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Коментар / специфична потреба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Очекувани придобивки и целна група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extLst>
                  <a:ext uri="{0D108BD9-81ED-4DB2-BD59-A6C34878D82A}">
                    <a16:rowId xmlns:a16="http://schemas.microsoft.com/office/drawing/2014/main" val="2674976251"/>
                  </a:ext>
                </a:extLst>
              </a:tr>
              <a:tr h="588057">
                <a:tc rowSpan="6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 dirty="0">
                          <a:effectLst/>
                        </a:rPr>
                        <a:t>Правно-административни услуги</a:t>
                      </a:r>
                      <a:endParaRPr lang="en-US" sz="105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Helpdesk за континуирана поддршка при подготовка на акти, одлуки и правилници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☐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☐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☐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☐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☐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 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 dirty="0">
                          <a:effectLst/>
                        </a:rPr>
                        <a:t> </a:t>
                      </a:r>
                      <a:endParaRPr lang="en-US" sz="105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extLst>
                  <a:ext uri="{0D108BD9-81ED-4DB2-BD59-A6C34878D82A}">
                    <a16:rowId xmlns:a16="http://schemas.microsoft.com/office/drawing/2014/main" val="1264772800"/>
                  </a:ext>
                </a:extLst>
              </a:tr>
              <a:tr h="78756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Поддршка при изготвување на административни процедури, општински акти и примената на законската рамка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☐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☐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☐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☐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☐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 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 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extLst>
                  <a:ext uri="{0D108BD9-81ED-4DB2-BD59-A6C34878D82A}">
                    <a16:rowId xmlns:a16="http://schemas.microsoft.com/office/drawing/2014/main" val="4257276484"/>
                  </a:ext>
                </a:extLst>
              </a:tr>
              <a:tr h="58805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Изработка на унифицирани шаблони за одлуки, правилници и договори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☐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☐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☐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☐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☐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 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 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extLst>
                  <a:ext uri="{0D108BD9-81ED-4DB2-BD59-A6C34878D82A}">
                    <a16:rowId xmlns:a16="http://schemas.microsoft.com/office/drawing/2014/main" val="2183741722"/>
                  </a:ext>
                </a:extLst>
              </a:tr>
              <a:tr h="58833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Усогласување на локалните акти со националното законодавство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☐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☐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☐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☐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☐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 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 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extLst>
                  <a:ext uri="{0D108BD9-81ED-4DB2-BD59-A6C34878D82A}">
                    <a16:rowId xmlns:a16="http://schemas.microsoft.com/office/drawing/2014/main" val="2374915783"/>
                  </a:ext>
                </a:extLst>
              </a:tr>
              <a:tr h="58833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Едукација за административна етика и спречување судир на интереси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☐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☐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☐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 dirty="0">
                          <a:effectLst/>
                        </a:rPr>
                        <a:t>☐</a:t>
                      </a:r>
                      <a:endParaRPr lang="en-US" sz="105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☐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 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 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extLst>
                  <a:ext uri="{0D108BD9-81ED-4DB2-BD59-A6C34878D82A}">
                    <a16:rowId xmlns:a16="http://schemas.microsoft.com/office/drawing/2014/main" val="2079613121"/>
                  </a:ext>
                </a:extLst>
              </a:tr>
              <a:tr h="58805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Поддршка на општинските совети за правна и процедурална конзистентност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☐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☐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☐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☐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☐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 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 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extLst>
                  <a:ext uri="{0D108BD9-81ED-4DB2-BD59-A6C34878D82A}">
                    <a16:rowId xmlns:a16="http://schemas.microsoft.com/office/drawing/2014/main" val="3785634132"/>
                  </a:ext>
                </a:extLst>
              </a:tr>
              <a:tr h="588057">
                <a:tc rowSpan="5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Урбанистичко планирање и инфраструктура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Експертска поддршка во урбанизација, плански постапки и контрола на градби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☐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☐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☐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☐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☐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 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 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extLst>
                  <a:ext uri="{0D108BD9-81ED-4DB2-BD59-A6C34878D82A}">
                    <a16:rowId xmlns:a16="http://schemas.microsoft.com/office/drawing/2014/main" val="1160549465"/>
                  </a:ext>
                </a:extLst>
              </a:tr>
              <a:tr h="38855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Peer-review и приоритетизација на капитални проекти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☐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☐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☐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☐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☐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 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 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extLst>
                  <a:ext uri="{0D108BD9-81ED-4DB2-BD59-A6C34878D82A}">
                    <a16:rowId xmlns:a16="http://schemas.microsoft.com/office/drawing/2014/main" val="1857440006"/>
                  </a:ext>
                </a:extLst>
              </a:tr>
              <a:tr h="38855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Поддршка за ЈПП/концесии (пред-инвестициска подготовка)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☐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☐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☐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☐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☐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 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 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extLst>
                  <a:ext uri="{0D108BD9-81ED-4DB2-BD59-A6C34878D82A}">
                    <a16:rowId xmlns:a16="http://schemas.microsoft.com/office/drawing/2014/main" val="1373623917"/>
                  </a:ext>
                </a:extLst>
              </a:tr>
              <a:tr h="58805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Фонд за техничка документација (проекти, студии, CBA, E&amp;S)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☐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☐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☐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☐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☐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 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 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extLst>
                  <a:ext uri="{0D108BD9-81ED-4DB2-BD59-A6C34878D82A}">
                    <a16:rowId xmlns:a16="http://schemas.microsoft.com/office/drawing/2014/main" val="786027099"/>
                  </a:ext>
                </a:extLst>
              </a:tr>
              <a:tr h="38855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Експертска поддршка во секторот за инспекциски надзор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☐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☐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☐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☐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☐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 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 dirty="0">
                          <a:effectLst/>
                        </a:rPr>
                        <a:t> </a:t>
                      </a:r>
                      <a:endParaRPr lang="en-US" sz="105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extLst>
                  <a:ext uri="{0D108BD9-81ED-4DB2-BD59-A6C34878D82A}">
                    <a16:rowId xmlns:a16="http://schemas.microsoft.com/office/drawing/2014/main" val="202106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0380372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8000"/>
                <a:hueMod val="94000"/>
                <a:satMod val="148000"/>
                <a:lumMod val="150000"/>
              </a:schemeClr>
            </a:gs>
            <a:gs pos="100000">
              <a:schemeClr val="bg2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1D2D549-B0CB-BEAA-07EB-DC2734979D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C23F16A-F0DF-0685-77A9-9C4B081438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46229286-584A-F9F3-C61E-D9183E2DCF0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46601153"/>
              </p:ext>
            </p:extLst>
          </p:nvPr>
        </p:nvGraphicFramePr>
        <p:xfrm>
          <a:off x="0" y="-1"/>
          <a:ext cx="9144000" cy="685800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79200">
                  <a:extLst>
                    <a:ext uri="{9D8B030D-6E8A-4147-A177-3AD203B41FA5}">
                      <a16:colId xmlns:a16="http://schemas.microsoft.com/office/drawing/2014/main" val="1861592936"/>
                    </a:ext>
                  </a:extLst>
                </a:gridCol>
                <a:gridCol w="1879200">
                  <a:extLst>
                    <a:ext uri="{9D8B030D-6E8A-4147-A177-3AD203B41FA5}">
                      <a16:colId xmlns:a16="http://schemas.microsoft.com/office/drawing/2014/main" val="3097873965"/>
                    </a:ext>
                  </a:extLst>
                </a:gridCol>
                <a:gridCol w="657820">
                  <a:extLst>
                    <a:ext uri="{9D8B030D-6E8A-4147-A177-3AD203B41FA5}">
                      <a16:colId xmlns:a16="http://schemas.microsoft.com/office/drawing/2014/main" val="3209168584"/>
                    </a:ext>
                  </a:extLst>
                </a:gridCol>
                <a:gridCol w="657820">
                  <a:extLst>
                    <a:ext uri="{9D8B030D-6E8A-4147-A177-3AD203B41FA5}">
                      <a16:colId xmlns:a16="http://schemas.microsoft.com/office/drawing/2014/main" val="4171526700"/>
                    </a:ext>
                  </a:extLst>
                </a:gridCol>
                <a:gridCol w="675691">
                  <a:extLst>
                    <a:ext uri="{9D8B030D-6E8A-4147-A177-3AD203B41FA5}">
                      <a16:colId xmlns:a16="http://schemas.microsoft.com/office/drawing/2014/main" val="1709540325"/>
                    </a:ext>
                  </a:extLst>
                </a:gridCol>
                <a:gridCol w="675691">
                  <a:extLst>
                    <a:ext uri="{9D8B030D-6E8A-4147-A177-3AD203B41FA5}">
                      <a16:colId xmlns:a16="http://schemas.microsoft.com/office/drawing/2014/main" val="2821236623"/>
                    </a:ext>
                  </a:extLst>
                </a:gridCol>
                <a:gridCol w="1030379">
                  <a:extLst>
                    <a:ext uri="{9D8B030D-6E8A-4147-A177-3AD203B41FA5}">
                      <a16:colId xmlns:a16="http://schemas.microsoft.com/office/drawing/2014/main" val="2422779832"/>
                    </a:ext>
                  </a:extLst>
                </a:gridCol>
                <a:gridCol w="1030379">
                  <a:extLst>
                    <a:ext uri="{9D8B030D-6E8A-4147-A177-3AD203B41FA5}">
                      <a16:colId xmlns:a16="http://schemas.microsoft.com/office/drawing/2014/main" val="1941779098"/>
                    </a:ext>
                  </a:extLst>
                </a:gridCol>
                <a:gridCol w="657820">
                  <a:extLst>
                    <a:ext uri="{9D8B030D-6E8A-4147-A177-3AD203B41FA5}">
                      <a16:colId xmlns:a16="http://schemas.microsoft.com/office/drawing/2014/main" val="121920945"/>
                    </a:ext>
                  </a:extLst>
                </a:gridCol>
              </a:tblGrid>
              <a:tr h="76670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 dirty="0">
                          <a:effectLst/>
                        </a:rPr>
                        <a:t>Категорија</a:t>
                      </a:r>
                      <a:endParaRPr lang="en-US" sz="105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 dirty="0">
                          <a:effectLst/>
                        </a:rPr>
                        <a:t>Услуги</a:t>
                      </a:r>
                      <a:endParaRPr lang="en-US" sz="105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 dirty="0">
                          <a:effectLst/>
                        </a:rPr>
                        <a:t>Дали има потреба? (Да/Не)</a:t>
                      </a:r>
                      <a:endParaRPr lang="en-US" sz="105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Ниво на приоритет (Висок/Среден/Низок)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Коментар / специфична потреба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Очекувани придобивки и целна група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extLst>
                  <a:ext uri="{0D108BD9-81ED-4DB2-BD59-A6C34878D82A}">
                    <a16:rowId xmlns:a16="http://schemas.microsoft.com/office/drawing/2014/main" val="2674976251"/>
                  </a:ext>
                </a:extLst>
              </a:tr>
              <a:tr h="378127">
                <a:tc rowSpan="3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 dirty="0">
                          <a:effectLst/>
                        </a:rPr>
                        <a:t>Јавни комунални услуги</a:t>
                      </a:r>
                      <a:endParaRPr lang="en-US" sz="105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Дијагностика и санација на ЈКП (финансии, операции, наплата)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☐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☐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☐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☐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☐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 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 dirty="0">
                          <a:effectLst/>
                        </a:rPr>
                        <a:t> </a:t>
                      </a:r>
                      <a:endParaRPr lang="en-US" sz="105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extLst>
                  <a:ext uri="{0D108BD9-81ED-4DB2-BD59-A6C34878D82A}">
                    <a16:rowId xmlns:a16="http://schemas.microsoft.com/office/drawing/2014/main" val="3335210571"/>
                  </a:ext>
                </a:extLst>
              </a:tr>
              <a:tr h="57255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Стандарди и СОП за ниво на услуга; бенчмаркинг перформанси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☐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☐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☐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☐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 dirty="0">
                          <a:effectLst/>
                        </a:rPr>
                        <a:t>☐</a:t>
                      </a:r>
                      <a:endParaRPr lang="en-US" sz="105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 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 dirty="0">
                          <a:effectLst/>
                        </a:rPr>
                        <a:t> </a:t>
                      </a:r>
                      <a:endParaRPr lang="en-US" sz="105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extLst>
                  <a:ext uri="{0D108BD9-81ED-4DB2-BD59-A6C34878D82A}">
                    <a16:rowId xmlns:a16="http://schemas.microsoft.com/office/drawing/2014/main" val="1993495223"/>
                  </a:ext>
                </a:extLst>
              </a:tr>
              <a:tr h="57228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Поддршка за модели на концесии/ЈПП/МОС (договори, тарифи, распределба ризици)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☐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☐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☐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☐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☐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 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 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extLst>
                  <a:ext uri="{0D108BD9-81ED-4DB2-BD59-A6C34878D82A}">
                    <a16:rowId xmlns:a16="http://schemas.microsoft.com/office/drawing/2014/main" val="1674369586"/>
                  </a:ext>
                </a:extLst>
              </a:tr>
              <a:tr h="378127">
                <a:tc rowSpan="4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Локален економски развој (ЛЕР)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Методологија и изработка на ЛЕР стратегии/АП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☐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☐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☐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☐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☐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 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 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extLst>
                  <a:ext uri="{0D108BD9-81ED-4DB2-BD59-A6C34878D82A}">
                    <a16:rowId xmlns:a16="http://schemas.microsoft.com/office/drawing/2014/main" val="1649061758"/>
                  </a:ext>
                </a:extLst>
              </a:tr>
              <a:tr h="37812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Креирање на инвестициски профили, промо-пакети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☐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☐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☐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☐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☐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 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 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extLst>
                  <a:ext uri="{0D108BD9-81ED-4DB2-BD59-A6C34878D82A}">
                    <a16:rowId xmlns:a16="http://schemas.microsoft.com/office/drawing/2014/main" val="3368738162"/>
                  </a:ext>
                </a:extLst>
              </a:tr>
              <a:tr h="96059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Развој на проектни идеи и структурирање проекти (логичка рамка, буџет, донатори, проектно финансирање итн)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☐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☐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☐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☐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☐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 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 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extLst>
                  <a:ext uri="{0D108BD9-81ED-4DB2-BD59-A6C34878D82A}">
                    <a16:rowId xmlns:a16="http://schemas.microsoft.com/office/drawing/2014/main" val="234013412"/>
                  </a:ext>
                </a:extLst>
              </a:tr>
              <a:tr h="37812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Експертска поддршка во секторот за инспекциски надзор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☐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☐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☐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☐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☐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 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 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extLst>
                  <a:ext uri="{0D108BD9-81ED-4DB2-BD59-A6C34878D82A}">
                    <a16:rowId xmlns:a16="http://schemas.microsoft.com/office/drawing/2014/main" val="654957390"/>
                  </a:ext>
                </a:extLst>
              </a:tr>
              <a:tr h="572282">
                <a:tc rowSpan="3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Животна средина и климатски промени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Локално климатско буџетирање и планови (LTS/NECP усогласување)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☐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☐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☐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☐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☐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 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 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extLst>
                  <a:ext uri="{0D108BD9-81ED-4DB2-BD59-A6C34878D82A}">
                    <a16:rowId xmlns:a16="http://schemas.microsoft.com/office/drawing/2014/main" val="739889988"/>
                  </a:ext>
                </a:extLst>
              </a:tr>
              <a:tr h="37839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Развој на климатски проекти и финансирање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☐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☐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☐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☐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☐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 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 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extLst>
                  <a:ext uri="{0D108BD9-81ED-4DB2-BD59-A6C34878D82A}">
                    <a16:rowId xmlns:a16="http://schemas.microsoft.com/office/drawing/2014/main" val="4025376458"/>
                  </a:ext>
                </a:extLst>
              </a:tr>
              <a:tr h="37812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Експертска поддршка во секторот за инспекциски надзор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☐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☐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☐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☐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☐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 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 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extLst>
                  <a:ext uri="{0D108BD9-81ED-4DB2-BD59-A6C34878D82A}">
                    <a16:rowId xmlns:a16="http://schemas.microsoft.com/office/drawing/2014/main" val="2901134324"/>
                  </a:ext>
                </a:extLst>
              </a:tr>
              <a:tr h="572282"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Дигитализација и е-услуги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Воведување на ИКТ стандарди и сајбер-безбедност (backup/DR, DPA/DPIA)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☐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☐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☐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☐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☐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 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 dirty="0">
                          <a:effectLst/>
                        </a:rPr>
                        <a:t> </a:t>
                      </a:r>
                      <a:endParaRPr lang="en-US" sz="105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extLst>
                  <a:ext uri="{0D108BD9-81ED-4DB2-BD59-A6C34878D82A}">
                    <a16:rowId xmlns:a16="http://schemas.microsoft.com/office/drawing/2014/main" val="2779241927"/>
                  </a:ext>
                </a:extLst>
              </a:tr>
              <a:tr h="57228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Воведување на дигитални архиви, репозиториуми и workflow интеграции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☐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☐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☐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☐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☐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 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 dirty="0">
                          <a:effectLst/>
                        </a:rPr>
                        <a:t> </a:t>
                      </a:r>
                      <a:endParaRPr lang="en-US" sz="105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extLst>
                  <a:ext uri="{0D108BD9-81ED-4DB2-BD59-A6C34878D82A}">
                    <a16:rowId xmlns:a16="http://schemas.microsoft.com/office/drawing/2014/main" val="41866109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781793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8000"/>
                <a:hueMod val="94000"/>
                <a:satMod val="148000"/>
                <a:lumMod val="150000"/>
              </a:schemeClr>
            </a:gs>
            <a:gs pos="100000">
              <a:schemeClr val="bg2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DF7A56D-2949-559F-74CA-C81D47E73B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3C8D7E03-4920-2D72-E61A-EE9F6CAF00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D8492107-F395-E7DD-D2C5-84261DF0132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7268100"/>
              </p:ext>
            </p:extLst>
          </p:nvPr>
        </p:nvGraphicFramePr>
        <p:xfrm>
          <a:off x="0" y="-1"/>
          <a:ext cx="9144000" cy="726516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79200">
                  <a:extLst>
                    <a:ext uri="{9D8B030D-6E8A-4147-A177-3AD203B41FA5}">
                      <a16:colId xmlns:a16="http://schemas.microsoft.com/office/drawing/2014/main" val="1861592936"/>
                    </a:ext>
                  </a:extLst>
                </a:gridCol>
                <a:gridCol w="1879200">
                  <a:extLst>
                    <a:ext uri="{9D8B030D-6E8A-4147-A177-3AD203B41FA5}">
                      <a16:colId xmlns:a16="http://schemas.microsoft.com/office/drawing/2014/main" val="3097873965"/>
                    </a:ext>
                  </a:extLst>
                </a:gridCol>
                <a:gridCol w="657820">
                  <a:extLst>
                    <a:ext uri="{9D8B030D-6E8A-4147-A177-3AD203B41FA5}">
                      <a16:colId xmlns:a16="http://schemas.microsoft.com/office/drawing/2014/main" val="3209168584"/>
                    </a:ext>
                  </a:extLst>
                </a:gridCol>
                <a:gridCol w="657820">
                  <a:extLst>
                    <a:ext uri="{9D8B030D-6E8A-4147-A177-3AD203B41FA5}">
                      <a16:colId xmlns:a16="http://schemas.microsoft.com/office/drawing/2014/main" val="4171526700"/>
                    </a:ext>
                  </a:extLst>
                </a:gridCol>
                <a:gridCol w="675691">
                  <a:extLst>
                    <a:ext uri="{9D8B030D-6E8A-4147-A177-3AD203B41FA5}">
                      <a16:colId xmlns:a16="http://schemas.microsoft.com/office/drawing/2014/main" val="1709540325"/>
                    </a:ext>
                  </a:extLst>
                </a:gridCol>
                <a:gridCol w="675691">
                  <a:extLst>
                    <a:ext uri="{9D8B030D-6E8A-4147-A177-3AD203B41FA5}">
                      <a16:colId xmlns:a16="http://schemas.microsoft.com/office/drawing/2014/main" val="2821236623"/>
                    </a:ext>
                  </a:extLst>
                </a:gridCol>
                <a:gridCol w="1030379">
                  <a:extLst>
                    <a:ext uri="{9D8B030D-6E8A-4147-A177-3AD203B41FA5}">
                      <a16:colId xmlns:a16="http://schemas.microsoft.com/office/drawing/2014/main" val="2422779832"/>
                    </a:ext>
                  </a:extLst>
                </a:gridCol>
                <a:gridCol w="1030379">
                  <a:extLst>
                    <a:ext uri="{9D8B030D-6E8A-4147-A177-3AD203B41FA5}">
                      <a16:colId xmlns:a16="http://schemas.microsoft.com/office/drawing/2014/main" val="1941779098"/>
                    </a:ext>
                  </a:extLst>
                </a:gridCol>
                <a:gridCol w="657820">
                  <a:extLst>
                    <a:ext uri="{9D8B030D-6E8A-4147-A177-3AD203B41FA5}">
                      <a16:colId xmlns:a16="http://schemas.microsoft.com/office/drawing/2014/main" val="121920945"/>
                    </a:ext>
                  </a:extLst>
                </a:gridCol>
              </a:tblGrid>
              <a:tr h="69265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 dirty="0">
                          <a:effectLst/>
                        </a:rPr>
                        <a:t>Категорија</a:t>
                      </a:r>
                      <a:endParaRPr lang="en-US" sz="105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 dirty="0">
                          <a:effectLst/>
                        </a:rPr>
                        <a:t>Услуги</a:t>
                      </a:r>
                      <a:endParaRPr lang="en-US" sz="105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 dirty="0">
                          <a:effectLst/>
                        </a:rPr>
                        <a:t>Дали има потреба? (Да/Не)</a:t>
                      </a:r>
                      <a:endParaRPr lang="en-US" sz="105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Ниво на приоритет (Висок/Среден/Низок)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Коментар / специфична потреба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Очекувани придобивки и целна група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extLst>
                  <a:ext uri="{0D108BD9-81ED-4DB2-BD59-A6C34878D82A}">
                    <a16:rowId xmlns:a16="http://schemas.microsoft.com/office/drawing/2014/main" val="2674976251"/>
                  </a:ext>
                </a:extLst>
              </a:tr>
              <a:tr h="183834">
                <a:tc rowSpan="3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 dirty="0">
                          <a:effectLst/>
                        </a:rPr>
                        <a:t>Социјални услуги и инклузија</a:t>
                      </a:r>
                      <a:endParaRPr lang="en-US" sz="105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Поддршка од експерти при креирање на Младински/родови политики: локални стратегии, родово буџетирање, програми за вклучување на NEET млади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☐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☐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☐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☐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☐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 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 dirty="0">
                          <a:effectLst/>
                        </a:rPr>
                        <a:t> </a:t>
                      </a:r>
                      <a:endParaRPr lang="en-US" sz="105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extLst>
                  <a:ext uri="{0D108BD9-81ED-4DB2-BD59-A6C34878D82A}">
                    <a16:rowId xmlns:a16="http://schemas.microsoft.com/office/drawing/2014/main" val="973294213"/>
                  </a:ext>
                </a:extLst>
              </a:tr>
              <a:tr h="18383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 dirty="0">
                          <a:effectLst/>
                        </a:rPr>
                        <a:t>Поддршка при изнаоѓање на Партнерства: посредување со НВО/училишта/ЦСР на бизниси; локални коалиции за ранливи групи</a:t>
                      </a:r>
                      <a:endParaRPr lang="en-US" sz="105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☐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☐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☐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☐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 dirty="0">
                          <a:effectLst/>
                        </a:rPr>
                        <a:t>☐</a:t>
                      </a:r>
                      <a:endParaRPr lang="en-US" sz="105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 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 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extLst>
                  <a:ext uri="{0D108BD9-81ED-4DB2-BD59-A6C34878D82A}">
                    <a16:rowId xmlns:a16="http://schemas.microsoft.com/office/drawing/2014/main" val="273996401"/>
                  </a:ext>
                </a:extLst>
              </a:tr>
              <a:tr h="13758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Финансирање: водич за ЕУ/донаторски повици, апликации и имплементација; микро-грантови за иновативни модели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☐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☐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☐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☐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☐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 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 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extLst>
                  <a:ext uri="{0D108BD9-81ED-4DB2-BD59-A6C34878D82A}">
                    <a16:rowId xmlns:a16="http://schemas.microsoft.com/office/drawing/2014/main" val="28547945"/>
                  </a:ext>
                </a:extLst>
              </a:tr>
              <a:tr h="91323"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Добро управување, транспарентност и антикорупција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Е-партиципација и партиципативно буџетирање (алатки и прирачници)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☐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☐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☐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☐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☐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 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 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extLst>
                  <a:ext uri="{0D108BD9-81ED-4DB2-BD59-A6C34878D82A}">
                    <a16:rowId xmlns:a16="http://schemas.microsoft.com/office/drawing/2014/main" val="327839298"/>
                  </a:ext>
                </a:extLst>
              </a:tr>
              <a:tr h="16070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Воспоставување антикорупциски механизми: кодекси, пријавување неправилности, едукација за конфликт на интереси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☐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☐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☐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☐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☐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 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 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extLst>
                  <a:ext uri="{0D108BD9-81ED-4DB2-BD59-A6C34878D82A}">
                    <a16:rowId xmlns:a16="http://schemas.microsoft.com/office/drawing/2014/main" val="3826022506"/>
                  </a:ext>
                </a:extLst>
              </a:tr>
              <a:tr h="68196">
                <a:tc rowSpan="4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 dirty="0" err="1">
                          <a:effectLst/>
                        </a:rPr>
                        <a:t>Меѓуопштинска</a:t>
                      </a:r>
                      <a:r>
                        <a:rPr lang="mk-MK" sz="1050" kern="0" dirty="0">
                          <a:effectLst/>
                        </a:rPr>
                        <a:t> и регионална соработка (МОС)</a:t>
                      </a:r>
                      <a:endParaRPr lang="en-US" sz="105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Фасилитација на МОС: статути, договори, ко-финансирање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☐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☐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☐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☐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☐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 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 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extLst>
                  <a:ext uri="{0D108BD9-81ED-4DB2-BD59-A6C34878D82A}">
                    <a16:rowId xmlns:a16="http://schemas.microsoft.com/office/drawing/2014/main" val="3468606590"/>
                  </a:ext>
                </a:extLst>
              </a:tr>
              <a:tr h="4895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Јакнење на капацитети на инспекциски служби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☐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☐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☐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☐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☐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 dirty="0">
                          <a:effectLst/>
                        </a:rPr>
                        <a:t> </a:t>
                      </a:r>
                      <a:endParaRPr lang="en-US" sz="105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 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extLst>
                  <a:ext uri="{0D108BD9-81ED-4DB2-BD59-A6C34878D82A}">
                    <a16:rowId xmlns:a16="http://schemas.microsoft.com/office/drawing/2014/main" val="3250135016"/>
                  </a:ext>
                </a:extLst>
              </a:tr>
              <a:tr h="4895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Регионална соработка во делот отпад/вода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☐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☐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☐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☐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☐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 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 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extLst>
                  <a:ext uri="{0D108BD9-81ED-4DB2-BD59-A6C34878D82A}">
                    <a16:rowId xmlns:a16="http://schemas.microsoft.com/office/drawing/2014/main" val="2343022515"/>
                  </a:ext>
                </a:extLst>
              </a:tr>
              <a:tr h="20696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Партнерства и донаторски повици (Interreg, IPA CBC итн.): календар на повици, спојување со странски партнери (Interreg, IPA CBC), подготовка на апликации и координација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☐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☐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☐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☐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☐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 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 dirty="0">
                          <a:effectLst/>
                        </a:rPr>
                        <a:t> </a:t>
                      </a:r>
                      <a:endParaRPr lang="en-US" sz="105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extLst>
                  <a:ext uri="{0D108BD9-81ED-4DB2-BD59-A6C34878D82A}">
                    <a16:rowId xmlns:a16="http://schemas.microsoft.com/office/drawing/2014/main" val="154915478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261304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8000"/>
                <a:hueMod val="94000"/>
                <a:satMod val="148000"/>
                <a:lumMod val="150000"/>
              </a:schemeClr>
            </a:gs>
            <a:gs pos="100000">
              <a:schemeClr val="bg2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BF90387-CFC3-9789-1F44-64090EC3AF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ACCB01A5-EC8D-C950-3D62-2A2CCC9DCB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4017CDC5-9B25-8D9A-DC6A-A7B148133E7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4841353"/>
              </p:ext>
            </p:extLst>
          </p:nvPr>
        </p:nvGraphicFramePr>
        <p:xfrm>
          <a:off x="0" y="-1"/>
          <a:ext cx="9144000" cy="685622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79200">
                  <a:extLst>
                    <a:ext uri="{9D8B030D-6E8A-4147-A177-3AD203B41FA5}">
                      <a16:colId xmlns:a16="http://schemas.microsoft.com/office/drawing/2014/main" val="1861592936"/>
                    </a:ext>
                  </a:extLst>
                </a:gridCol>
                <a:gridCol w="1879200">
                  <a:extLst>
                    <a:ext uri="{9D8B030D-6E8A-4147-A177-3AD203B41FA5}">
                      <a16:colId xmlns:a16="http://schemas.microsoft.com/office/drawing/2014/main" val="3097873965"/>
                    </a:ext>
                  </a:extLst>
                </a:gridCol>
                <a:gridCol w="657820">
                  <a:extLst>
                    <a:ext uri="{9D8B030D-6E8A-4147-A177-3AD203B41FA5}">
                      <a16:colId xmlns:a16="http://schemas.microsoft.com/office/drawing/2014/main" val="3209168584"/>
                    </a:ext>
                  </a:extLst>
                </a:gridCol>
                <a:gridCol w="657820">
                  <a:extLst>
                    <a:ext uri="{9D8B030D-6E8A-4147-A177-3AD203B41FA5}">
                      <a16:colId xmlns:a16="http://schemas.microsoft.com/office/drawing/2014/main" val="4171526700"/>
                    </a:ext>
                  </a:extLst>
                </a:gridCol>
                <a:gridCol w="675691">
                  <a:extLst>
                    <a:ext uri="{9D8B030D-6E8A-4147-A177-3AD203B41FA5}">
                      <a16:colId xmlns:a16="http://schemas.microsoft.com/office/drawing/2014/main" val="1709540325"/>
                    </a:ext>
                  </a:extLst>
                </a:gridCol>
                <a:gridCol w="675691">
                  <a:extLst>
                    <a:ext uri="{9D8B030D-6E8A-4147-A177-3AD203B41FA5}">
                      <a16:colId xmlns:a16="http://schemas.microsoft.com/office/drawing/2014/main" val="2821236623"/>
                    </a:ext>
                  </a:extLst>
                </a:gridCol>
                <a:gridCol w="1030379">
                  <a:extLst>
                    <a:ext uri="{9D8B030D-6E8A-4147-A177-3AD203B41FA5}">
                      <a16:colId xmlns:a16="http://schemas.microsoft.com/office/drawing/2014/main" val="2422779832"/>
                    </a:ext>
                  </a:extLst>
                </a:gridCol>
                <a:gridCol w="1030379">
                  <a:extLst>
                    <a:ext uri="{9D8B030D-6E8A-4147-A177-3AD203B41FA5}">
                      <a16:colId xmlns:a16="http://schemas.microsoft.com/office/drawing/2014/main" val="1941779098"/>
                    </a:ext>
                  </a:extLst>
                </a:gridCol>
                <a:gridCol w="657820">
                  <a:extLst>
                    <a:ext uri="{9D8B030D-6E8A-4147-A177-3AD203B41FA5}">
                      <a16:colId xmlns:a16="http://schemas.microsoft.com/office/drawing/2014/main" val="121920945"/>
                    </a:ext>
                  </a:extLst>
                </a:gridCol>
              </a:tblGrid>
              <a:tr h="69265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 dirty="0">
                          <a:effectLst/>
                        </a:rPr>
                        <a:t>Категорија</a:t>
                      </a:r>
                      <a:endParaRPr lang="en-US" sz="105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 dirty="0">
                          <a:effectLst/>
                        </a:rPr>
                        <a:t>Услуги</a:t>
                      </a:r>
                      <a:endParaRPr lang="en-US" sz="105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 dirty="0">
                          <a:effectLst/>
                        </a:rPr>
                        <a:t>Дали има потреба? (Да/Не)</a:t>
                      </a:r>
                      <a:endParaRPr lang="en-US" sz="105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Ниво на приоритет (Висок/Среден/Низок)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Коментар / специфична потреба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Очекувани придобивки и целна група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extLst>
                  <a:ext uri="{0D108BD9-81ED-4DB2-BD59-A6C34878D82A}">
                    <a16:rowId xmlns:a16="http://schemas.microsoft.com/office/drawing/2014/main" val="2674976251"/>
                  </a:ext>
                </a:extLst>
              </a:tr>
              <a:tr h="183834">
                <a:tc rowSpan="3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100" b="0" kern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Заштита и спасување и управување со кризи</a:t>
                      </a:r>
                      <a:endParaRPr lang="en-US" sz="1200" b="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100" b="0" kern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Поддршка за изработка и ревизија на п локални планови за заштита и спасување, вклучувајќи и проценка на ризици и планови за реакција при пожари, поплави и земјотреси</a:t>
                      </a:r>
                      <a:endParaRPr lang="en-US" sz="1200" b="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100" b="0" kern="0" dirty="0">
                          <a:solidFill>
                            <a:srgbClr val="000000"/>
                          </a:solidFill>
                          <a:effectLst/>
                          <a:latin typeface="Segoe UI Symbol" panose="020B0502040204020203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☐</a:t>
                      </a:r>
                      <a:endParaRPr lang="en-US" sz="1200" b="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100" b="0" kern="0" dirty="0">
                          <a:solidFill>
                            <a:srgbClr val="000000"/>
                          </a:solidFill>
                          <a:effectLst/>
                          <a:latin typeface="Segoe UI Symbol" panose="020B0502040204020203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☐</a:t>
                      </a:r>
                      <a:endParaRPr lang="en-US" sz="1200" b="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100" b="0" kern="0" dirty="0">
                          <a:solidFill>
                            <a:srgbClr val="000000"/>
                          </a:solidFill>
                          <a:effectLst/>
                          <a:latin typeface="Segoe UI Symbol" panose="020B0502040204020203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☐</a:t>
                      </a:r>
                      <a:endParaRPr lang="en-US" sz="1200" b="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100" b="0" kern="0" dirty="0">
                          <a:solidFill>
                            <a:srgbClr val="000000"/>
                          </a:solidFill>
                          <a:effectLst/>
                          <a:latin typeface="Segoe UI Symbol" panose="020B0502040204020203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☐</a:t>
                      </a:r>
                      <a:endParaRPr lang="en-US" sz="1200" b="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100" b="0" kern="0" dirty="0">
                          <a:solidFill>
                            <a:srgbClr val="000000"/>
                          </a:solidFill>
                          <a:effectLst/>
                          <a:latin typeface="Segoe UI Symbol" panose="020B0502040204020203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☐</a:t>
                      </a:r>
                      <a:endParaRPr lang="en-US" sz="1200" b="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100" b="1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100" b="1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73294213"/>
                  </a:ext>
                </a:extLst>
              </a:tr>
              <a:tr h="18383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100" kern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Градење на капацитетите: Организирање обуки за општински службеници, комунални претпријатија и доброволни тимови за постапување во вонредни состојби</a:t>
                      </a:r>
                      <a:endParaRPr lang="en-US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100" kern="0">
                          <a:solidFill>
                            <a:srgbClr val="000000"/>
                          </a:solidFill>
                          <a:effectLst/>
                          <a:latin typeface="Segoe UI Symbol" panose="020B0502040204020203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☐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100" kern="0">
                          <a:solidFill>
                            <a:srgbClr val="000000"/>
                          </a:solidFill>
                          <a:effectLst/>
                          <a:latin typeface="Segoe UI Symbol" panose="020B0502040204020203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☐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100" kern="0">
                          <a:solidFill>
                            <a:srgbClr val="000000"/>
                          </a:solidFill>
                          <a:effectLst/>
                          <a:latin typeface="Segoe UI Symbol" panose="020B0502040204020203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☐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100" kern="0">
                          <a:solidFill>
                            <a:srgbClr val="000000"/>
                          </a:solidFill>
                          <a:effectLst/>
                          <a:latin typeface="Segoe UI Symbol" panose="020B0502040204020203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☐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100" kern="0">
                          <a:solidFill>
                            <a:srgbClr val="000000"/>
                          </a:solidFill>
                          <a:effectLst/>
                          <a:latin typeface="Segoe UI Symbol" panose="020B0502040204020203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☐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1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1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3996401"/>
                  </a:ext>
                </a:extLst>
              </a:tr>
              <a:tr h="13758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100" kern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Интероперабилност и координација: Поддршка за воспоставување на комуникациски протоколи и системи за брзо известување помеѓу општините и националните центри за управување со кризи.</a:t>
                      </a:r>
                      <a:endParaRPr lang="en-US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100" kern="0">
                          <a:solidFill>
                            <a:srgbClr val="000000"/>
                          </a:solidFill>
                          <a:effectLst/>
                          <a:latin typeface="Segoe UI Symbol" panose="020B0502040204020203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☐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100" kern="0">
                          <a:solidFill>
                            <a:srgbClr val="000000"/>
                          </a:solidFill>
                          <a:effectLst/>
                          <a:latin typeface="Segoe UI Symbol" panose="020B0502040204020203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☐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100" kern="0">
                          <a:solidFill>
                            <a:srgbClr val="000000"/>
                          </a:solidFill>
                          <a:effectLst/>
                          <a:latin typeface="Segoe UI Symbol" panose="020B0502040204020203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☐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100" kern="0">
                          <a:solidFill>
                            <a:srgbClr val="000000"/>
                          </a:solidFill>
                          <a:effectLst/>
                          <a:latin typeface="Segoe UI Symbol" panose="020B0502040204020203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☐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100" kern="0">
                          <a:solidFill>
                            <a:srgbClr val="000000"/>
                          </a:solidFill>
                          <a:effectLst/>
                          <a:latin typeface="Segoe UI Symbol" panose="020B0502040204020203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☐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1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1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547945"/>
                  </a:ext>
                </a:extLst>
              </a:tr>
              <a:tr h="9132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100" b="1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1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Поддршка за заштита од пожари: Развивање на планови за противпожарна заштита, обука на локални тимови, координација со територијални противпожарни единици и едукација за превенција.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100" kern="0">
                          <a:solidFill>
                            <a:srgbClr val="000000"/>
                          </a:solidFill>
                          <a:effectLst/>
                          <a:latin typeface="Segoe UI Symbol" panose="020B0502040204020203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☐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100" kern="0">
                          <a:solidFill>
                            <a:srgbClr val="000000"/>
                          </a:solidFill>
                          <a:effectLst/>
                          <a:latin typeface="Segoe UI Symbol" panose="020B0502040204020203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☐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100" kern="0">
                          <a:solidFill>
                            <a:srgbClr val="000000"/>
                          </a:solidFill>
                          <a:effectLst/>
                          <a:latin typeface="Segoe UI Symbol" panose="020B0502040204020203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☐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100" kern="0">
                          <a:solidFill>
                            <a:srgbClr val="000000"/>
                          </a:solidFill>
                          <a:effectLst/>
                          <a:latin typeface="Segoe UI Symbol" panose="020B0502040204020203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☐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100" kern="0">
                          <a:solidFill>
                            <a:srgbClr val="000000"/>
                          </a:solidFill>
                          <a:effectLst/>
                          <a:latin typeface="Segoe UI Symbol" panose="020B0502040204020203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☐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1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100" kern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783929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2094040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8000"/>
                <a:hueMod val="94000"/>
                <a:satMod val="148000"/>
                <a:lumMod val="150000"/>
              </a:schemeClr>
            </a:gs>
            <a:gs pos="100000">
              <a:schemeClr val="bg2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99FFFDD-EC94-3296-23B6-514CC300B0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A93FE52E-82F2-618D-E431-520441DF19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E1A59C29-E523-4F8C-27FC-D729E365D7D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28974624"/>
              </p:ext>
            </p:extLst>
          </p:nvPr>
        </p:nvGraphicFramePr>
        <p:xfrm>
          <a:off x="0" y="-2"/>
          <a:ext cx="9144000" cy="68580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79200">
                  <a:extLst>
                    <a:ext uri="{9D8B030D-6E8A-4147-A177-3AD203B41FA5}">
                      <a16:colId xmlns:a16="http://schemas.microsoft.com/office/drawing/2014/main" val="1861592936"/>
                    </a:ext>
                  </a:extLst>
                </a:gridCol>
                <a:gridCol w="1879200">
                  <a:extLst>
                    <a:ext uri="{9D8B030D-6E8A-4147-A177-3AD203B41FA5}">
                      <a16:colId xmlns:a16="http://schemas.microsoft.com/office/drawing/2014/main" val="3097873965"/>
                    </a:ext>
                  </a:extLst>
                </a:gridCol>
                <a:gridCol w="657820">
                  <a:extLst>
                    <a:ext uri="{9D8B030D-6E8A-4147-A177-3AD203B41FA5}">
                      <a16:colId xmlns:a16="http://schemas.microsoft.com/office/drawing/2014/main" val="3209168584"/>
                    </a:ext>
                  </a:extLst>
                </a:gridCol>
                <a:gridCol w="657820">
                  <a:extLst>
                    <a:ext uri="{9D8B030D-6E8A-4147-A177-3AD203B41FA5}">
                      <a16:colId xmlns:a16="http://schemas.microsoft.com/office/drawing/2014/main" val="4171526700"/>
                    </a:ext>
                  </a:extLst>
                </a:gridCol>
                <a:gridCol w="675691">
                  <a:extLst>
                    <a:ext uri="{9D8B030D-6E8A-4147-A177-3AD203B41FA5}">
                      <a16:colId xmlns:a16="http://schemas.microsoft.com/office/drawing/2014/main" val="1709540325"/>
                    </a:ext>
                  </a:extLst>
                </a:gridCol>
                <a:gridCol w="675691">
                  <a:extLst>
                    <a:ext uri="{9D8B030D-6E8A-4147-A177-3AD203B41FA5}">
                      <a16:colId xmlns:a16="http://schemas.microsoft.com/office/drawing/2014/main" val="2821236623"/>
                    </a:ext>
                  </a:extLst>
                </a:gridCol>
                <a:gridCol w="1030379">
                  <a:extLst>
                    <a:ext uri="{9D8B030D-6E8A-4147-A177-3AD203B41FA5}">
                      <a16:colId xmlns:a16="http://schemas.microsoft.com/office/drawing/2014/main" val="2422779832"/>
                    </a:ext>
                  </a:extLst>
                </a:gridCol>
                <a:gridCol w="1030379">
                  <a:extLst>
                    <a:ext uri="{9D8B030D-6E8A-4147-A177-3AD203B41FA5}">
                      <a16:colId xmlns:a16="http://schemas.microsoft.com/office/drawing/2014/main" val="1941779098"/>
                    </a:ext>
                  </a:extLst>
                </a:gridCol>
                <a:gridCol w="657820">
                  <a:extLst>
                    <a:ext uri="{9D8B030D-6E8A-4147-A177-3AD203B41FA5}">
                      <a16:colId xmlns:a16="http://schemas.microsoft.com/office/drawing/2014/main" val="121920945"/>
                    </a:ext>
                  </a:extLst>
                </a:gridCol>
              </a:tblGrid>
              <a:tr h="156002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 dirty="0">
                          <a:effectLst/>
                        </a:rPr>
                        <a:t>Категорија</a:t>
                      </a:r>
                      <a:endParaRPr lang="en-US" sz="105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 dirty="0">
                          <a:effectLst/>
                        </a:rPr>
                        <a:t>Услуги</a:t>
                      </a:r>
                      <a:endParaRPr lang="en-US" sz="105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 dirty="0">
                          <a:effectLst/>
                        </a:rPr>
                        <a:t>Дали има потреба? (Да/Не)</a:t>
                      </a:r>
                      <a:endParaRPr lang="en-US" sz="105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Ниво на приоритет (Висок/Среден/Низок)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Коментар / специфична потреба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Очекувани придобивки и целна група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extLst>
                  <a:ext uri="{0D108BD9-81ED-4DB2-BD59-A6C34878D82A}">
                    <a16:rowId xmlns:a16="http://schemas.microsoft.com/office/drawing/2014/main" val="2674976251"/>
                  </a:ext>
                </a:extLst>
              </a:tr>
              <a:tr h="1208343">
                <a:tc rowSpan="3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100" b="0" kern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Култура и спорт</a:t>
                      </a:r>
                      <a:endParaRPr lang="en-US" sz="1200" b="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100" b="0" kern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Поддршка при изработка и имплементација на локални стратегии за развој на културата и спортот</a:t>
                      </a:r>
                      <a:endParaRPr lang="en-US" sz="1200" b="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100" b="0" kern="0" dirty="0">
                          <a:solidFill>
                            <a:srgbClr val="000000"/>
                          </a:solidFill>
                          <a:effectLst/>
                          <a:latin typeface="Segoe UI Symbol" panose="020B0502040204020203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☐</a:t>
                      </a:r>
                      <a:endParaRPr lang="en-US" sz="1200" b="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100" b="0" kern="0" dirty="0">
                          <a:solidFill>
                            <a:srgbClr val="000000"/>
                          </a:solidFill>
                          <a:effectLst/>
                          <a:latin typeface="Segoe UI Symbol" panose="020B0502040204020203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☐</a:t>
                      </a:r>
                      <a:endParaRPr lang="en-US" sz="1200" b="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100" b="0" kern="0" dirty="0">
                          <a:solidFill>
                            <a:srgbClr val="000000"/>
                          </a:solidFill>
                          <a:effectLst/>
                          <a:latin typeface="Segoe UI Symbol" panose="020B0502040204020203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☐</a:t>
                      </a:r>
                      <a:endParaRPr lang="en-US" sz="1200" b="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100" b="0" kern="0" dirty="0">
                          <a:solidFill>
                            <a:srgbClr val="000000"/>
                          </a:solidFill>
                          <a:effectLst/>
                          <a:latin typeface="Segoe UI Symbol" panose="020B0502040204020203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☐</a:t>
                      </a:r>
                      <a:endParaRPr lang="en-US" sz="1200" b="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100" b="0" kern="0" dirty="0">
                          <a:solidFill>
                            <a:srgbClr val="000000"/>
                          </a:solidFill>
                          <a:effectLst/>
                          <a:latin typeface="Segoe UI Symbol" panose="020B0502040204020203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☐</a:t>
                      </a:r>
                      <a:endParaRPr lang="en-US" sz="1200" b="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100" b="1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100" b="1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73294213"/>
                  </a:ext>
                </a:extLst>
              </a:tr>
              <a:tr h="228599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100" kern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Јакнење на капацитетите: Обуки и менторска поддршка за општински службеници и институции во областа на управување со проекти, финансирање на културни и спортски програми</a:t>
                      </a:r>
                      <a:endParaRPr lang="en-US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100" kern="0">
                          <a:solidFill>
                            <a:srgbClr val="000000"/>
                          </a:solidFill>
                          <a:effectLst/>
                          <a:latin typeface="Segoe UI Symbol" panose="020B0502040204020203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☐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100" kern="0">
                          <a:solidFill>
                            <a:srgbClr val="000000"/>
                          </a:solidFill>
                          <a:effectLst/>
                          <a:latin typeface="Segoe UI Symbol" panose="020B0502040204020203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☐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100" kern="0">
                          <a:solidFill>
                            <a:srgbClr val="000000"/>
                          </a:solidFill>
                          <a:effectLst/>
                          <a:latin typeface="Segoe UI Symbol" panose="020B0502040204020203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☐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100" kern="0">
                          <a:solidFill>
                            <a:srgbClr val="000000"/>
                          </a:solidFill>
                          <a:effectLst/>
                          <a:latin typeface="Segoe UI Symbol" panose="020B0502040204020203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☐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100" kern="0">
                          <a:solidFill>
                            <a:srgbClr val="000000"/>
                          </a:solidFill>
                          <a:effectLst/>
                          <a:latin typeface="Segoe UI Symbol" panose="020B0502040204020203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☐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1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1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3996401"/>
                  </a:ext>
                </a:extLst>
              </a:tr>
              <a:tr h="180363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100" kern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Експертски насоки за управување и одржување на спортски и културни објекти, како и развој на модели за јавно-приватни партнерства и кофинансирање</a:t>
                      </a:r>
                      <a:endParaRPr lang="en-US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100" kern="0">
                          <a:solidFill>
                            <a:srgbClr val="000000"/>
                          </a:solidFill>
                          <a:effectLst/>
                          <a:latin typeface="Segoe UI Symbol" panose="020B0502040204020203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☐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100" kern="0">
                          <a:solidFill>
                            <a:srgbClr val="000000"/>
                          </a:solidFill>
                          <a:effectLst/>
                          <a:latin typeface="Segoe UI Symbol" panose="020B0502040204020203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☐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100" kern="0">
                          <a:solidFill>
                            <a:srgbClr val="000000"/>
                          </a:solidFill>
                          <a:effectLst/>
                          <a:latin typeface="Segoe UI Symbol" panose="020B0502040204020203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☐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100" kern="0">
                          <a:solidFill>
                            <a:srgbClr val="000000"/>
                          </a:solidFill>
                          <a:effectLst/>
                          <a:latin typeface="Segoe UI Symbol" panose="020B0502040204020203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☐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100" kern="0">
                          <a:solidFill>
                            <a:srgbClr val="000000"/>
                          </a:solidFill>
                          <a:effectLst/>
                          <a:latin typeface="Segoe UI Symbol" panose="020B0502040204020203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☐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1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100" kern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54794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888352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8000"/>
                <a:hueMod val="94000"/>
                <a:satMod val="148000"/>
                <a:lumMod val="150000"/>
              </a:schemeClr>
            </a:gs>
            <a:gs pos="100000">
              <a:schemeClr val="bg2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E978A47D-4F17-40FE-AB70-7AF78A9575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9050" y="-14287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85BE3A7E-6A3F-401E-A025-BBB8FDB8DD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10716" y="0"/>
            <a:ext cx="915604" cy="6858001"/>
            <a:chOff x="-14288" y="0"/>
            <a:chExt cx="1220788" cy="6858001"/>
          </a:xfrm>
          <a:solidFill>
            <a:schemeClr val="tx1">
              <a:alpha val="60000"/>
            </a:schemeClr>
          </a:solidFill>
        </p:grpSpPr>
        <p:sp>
          <p:nvSpPr>
            <p:cNvPr id="11" name="Rectangle 5">
              <a:extLst>
                <a:ext uri="{FF2B5EF4-FFF2-40B4-BE49-F238E27FC236}">
                  <a16:creationId xmlns:a16="http://schemas.microsoft.com/office/drawing/2014/main" id="{41EE9036-817C-476C-BD59-B5184F9A3E3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4300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Freeform 6">
              <a:extLst>
                <a:ext uri="{FF2B5EF4-FFF2-40B4-BE49-F238E27FC236}">
                  <a16:creationId xmlns:a16="http://schemas.microsoft.com/office/drawing/2014/main" id="{F098087A-B4E4-4300-A841-44988BD88E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337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Freeform 7">
              <a:extLst>
                <a:ext uri="{FF2B5EF4-FFF2-40B4-BE49-F238E27FC236}">
                  <a16:creationId xmlns:a16="http://schemas.microsoft.com/office/drawing/2014/main" id="{F5BD5F4B-A39C-4DF9-84E4-A4D33F30E6E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8575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Freeform 8">
              <a:extLst>
                <a:ext uri="{FF2B5EF4-FFF2-40B4-BE49-F238E27FC236}">
                  <a16:creationId xmlns:a16="http://schemas.microsoft.com/office/drawing/2014/main" id="{D7FA9858-BFA0-4D5B-AF72-B1B65EB0699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00025" y="4763"/>
              <a:ext cx="369888" cy="1811338"/>
            </a:xfrm>
            <a:custGeom>
              <a:avLst/>
              <a:gdLst/>
              <a:ahLst/>
              <a:cxnLst/>
              <a:rect l="0" t="0" r="r" b="b"/>
              <a:pathLst>
                <a:path w="233" h="1141">
                  <a:moveTo>
                    <a:pt x="218" y="1141"/>
                  </a:moveTo>
                  <a:lnTo>
                    <a:pt x="0" y="626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623"/>
                  </a:lnTo>
                  <a:lnTo>
                    <a:pt x="233" y="1135"/>
                  </a:lnTo>
                  <a:lnTo>
                    <a:pt x="218" y="114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Freeform 9">
              <a:extLst>
                <a:ext uri="{FF2B5EF4-FFF2-40B4-BE49-F238E27FC236}">
                  <a16:creationId xmlns:a16="http://schemas.microsoft.com/office/drawing/2014/main" id="{A508A5F3-AFE0-4750-A9C2-B51A514FFC4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03237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3" y="0"/>
                    <a:pt x="40" y="6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9"/>
                    <a:pt x="31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Freeform 10">
              <a:extLst>
                <a:ext uri="{FF2B5EF4-FFF2-40B4-BE49-F238E27FC236}">
                  <a16:creationId xmlns:a16="http://schemas.microsoft.com/office/drawing/2014/main" id="{92B4AAEB-ABF4-42A7-BE52-0B442190D16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85750" y="4763"/>
              <a:ext cx="369888" cy="1430338"/>
            </a:xfrm>
            <a:custGeom>
              <a:avLst/>
              <a:gdLst/>
              <a:ahLst/>
              <a:cxnLst/>
              <a:rect l="0" t="0" r="r" b="b"/>
              <a:pathLst>
                <a:path w="233" h="901">
                  <a:moveTo>
                    <a:pt x="221" y="901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380"/>
                  </a:lnTo>
                  <a:lnTo>
                    <a:pt x="233" y="895"/>
                  </a:lnTo>
                  <a:lnTo>
                    <a:pt x="221" y="90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Freeform 11">
              <a:extLst>
                <a:ext uri="{FF2B5EF4-FFF2-40B4-BE49-F238E27FC236}">
                  <a16:creationId xmlns:a16="http://schemas.microsoft.com/office/drawing/2014/main" id="{3767C370-4A42-4376-8CAE-606C4BC8F45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46100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Freeform 12">
              <a:extLst>
                <a:ext uri="{FF2B5EF4-FFF2-40B4-BE49-F238E27FC236}">
                  <a16:creationId xmlns:a16="http://schemas.microsoft.com/office/drawing/2014/main" id="{36205F53-9C95-4954-B97C-1625BB8A35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8962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3" y="0"/>
                    <a:pt x="40" y="7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9"/>
                    <a:pt x="31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Freeform 13">
              <a:extLst>
                <a:ext uri="{FF2B5EF4-FFF2-40B4-BE49-F238E27FC236}">
                  <a16:creationId xmlns:a16="http://schemas.microsoft.com/office/drawing/2014/main" id="{DC80B58E-3469-43E9-96FC-D747B698303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8962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Freeform 14">
              <a:extLst>
                <a:ext uri="{FF2B5EF4-FFF2-40B4-BE49-F238E27FC236}">
                  <a16:creationId xmlns:a16="http://schemas.microsoft.com/office/drawing/2014/main" id="{E17A4ED2-DDD7-4B4D-A39C-9B0121C8862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1350" y="0"/>
              <a:ext cx="422275" cy="527050"/>
            </a:xfrm>
            <a:custGeom>
              <a:avLst/>
              <a:gdLst/>
              <a:ahLst/>
              <a:cxnLst/>
              <a:rect l="0" t="0" r="r" b="b"/>
              <a:pathLst>
                <a:path w="266" h="332">
                  <a:moveTo>
                    <a:pt x="257" y="332"/>
                  </a:moveTo>
                  <a:lnTo>
                    <a:pt x="48" y="123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3" y="114"/>
                  </a:lnTo>
                  <a:lnTo>
                    <a:pt x="266" y="320"/>
                  </a:lnTo>
                  <a:lnTo>
                    <a:pt x="257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" name="Freeform 15">
              <a:extLst>
                <a:ext uri="{FF2B5EF4-FFF2-40B4-BE49-F238E27FC236}">
                  <a16:creationId xmlns:a16="http://schemas.microsoft.com/office/drawing/2014/main" id="{A2C14A85-E7A9-4E1D-809F-20F5CFA788B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0762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Line 16">
              <a:extLst>
                <a:ext uri="{FF2B5EF4-FFF2-40B4-BE49-F238E27FC236}">
                  <a16:creationId xmlns:a16="http://schemas.microsoft.com/office/drawing/2014/main" id="{F3D51E32-9399-4B7F-8D91-BF9A068B83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ShapeType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763" y="9525"/>
              <a:ext cx="0" cy="0"/>
            </a:xfrm>
            <a:prstGeom prst="line">
              <a:avLst/>
            </a:prstGeom>
            <a:grpFill/>
            <a:ln w="15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Freeform 17">
              <a:extLst>
                <a:ext uri="{FF2B5EF4-FFF2-40B4-BE49-F238E27FC236}">
                  <a16:creationId xmlns:a16="http://schemas.microsoft.com/office/drawing/2014/main" id="{9969F9D2-502D-4C1D-ABA5-02B1BF2A001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525" y="1801813"/>
              <a:ext cx="123825" cy="127000"/>
            </a:xfrm>
            <a:custGeom>
              <a:avLst/>
              <a:gdLst/>
              <a:ahLst/>
              <a:cxnLst/>
              <a:rect l="0" t="0" r="r" b="b"/>
              <a:pathLst>
                <a:path w="78" h="80">
                  <a:moveTo>
                    <a:pt x="6" y="80"/>
                  </a:moveTo>
                  <a:lnTo>
                    <a:pt x="0" y="71"/>
                  </a:lnTo>
                  <a:lnTo>
                    <a:pt x="69" y="0"/>
                  </a:lnTo>
                  <a:lnTo>
                    <a:pt x="78" y="9"/>
                  </a:lnTo>
                  <a:lnTo>
                    <a:pt x="6" y="8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" name="Freeform 18">
              <a:extLst>
                <a:ext uri="{FF2B5EF4-FFF2-40B4-BE49-F238E27FC236}">
                  <a16:creationId xmlns:a16="http://schemas.microsoft.com/office/drawing/2014/main" id="{4AE555C6-5623-478A-BF35-63E9929A3A2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9525" y="3549650"/>
              <a:ext cx="147638" cy="481013"/>
            </a:xfrm>
            <a:custGeom>
              <a:avLst/>
              <a:gdLst/>
              <a:ahLst/>
              <a:cxnLst/>
              <a:rect l="0" t="0" r="r" b="b"/>
              <a:pathLst>
                <a:path w="93" h="303">
                  <a:moveTo>
                    <a:pt x="93" y="303"/>
                  </a:moveTo>
                  <a:lnTo>
                    <a:pt x="78" y="303"/>
                  </a:lnTo>
                  <a:lnTo>
                    <a:pt x="78" y="78"/>
                  </a:lnTo>
                  <a:lnTo>
                    <a:pt x="0" y="12"/>
                  </a:lnTo>
                  <a:lnTo>
                    <a:pt x="12" y="0"/>
                  </a:lnTo>
                  <a:lnTo>
                    <a:pt x="93" y="69"/>
                  </a:lnTo>
                  <a:lnTo>
                    <a:pt x="93" y="30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Freeform 19">
              <a:extLst>
                <a:ext uri="{FF2B5EF4-FFF2-40B4-BE49-F238E27FC236}">
                  <a16:creationId xmlns:a16="http://schemas.microsoft.com/office/drawing/2014/main" id="{A3D3AED4-A69E-4301-9BB4-436DC5F0C95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28587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Freeform 20">
              <a:extLst>
                <a:ext uri="{FF2B5EF4-FFF2-40B4-BE49-F238E27FC236}">
                  <a16:creationId xmlns:a16="http://schemas.microsoft.com/office/drawing/2014/main" id="{C3B8082C-2D81-48D7-8B45-85B7C892963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04787" y="1849438"/>
              <a:ext cx="114300" cy="107950"/>
            </a:xfrm>
            <a:custGeom>
              <a:avLst/>
              <a:gdLst/>
              <a:ahLst/>
              <a:cxnLst/>
              <a:rect l="0" t="0" r="r" b="b"/>
              <a:pathLst>
                <a:path w="24" h="23">
                  <a:moveTo>
                    <a:pt x="12" y="23"/>
                  </a:moveTo>
                  <a:cubicBezTo>
                    <a:pt x="6" y="23"/>
                    <a:pt x="0" y="18"/>
                    <a:pt x="0" y="12"/>
                  </a:cubicBezTo>
                  <a:cubicBezTo>
                    <a:pt x="0" y="5"/>
                    <a:pt x="6" y="0"/>
                    <a:pt x="12" y="0"/>
                  </a:cubicBezTo>
                  <a:cubicBezTo>
                    <a:pt x="18" y="0"/>
                    <a:pt x="24" y="5"/>
                    <a:pt x="24" y="12"/>
                  </a:cubicBezTo>
                  <a:cubicBezTo>
                    <a:pt x="24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20" y="16"/>
                    <a:pt x="20" y="12"/>
                  </a:cubicBezTo>
                  <a:cubicBezTo>
                    <a:pt x="20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Rectangle 21">
              <a:extLst>
                <a:ext uri="{FF2B5EF4-FFF2-40B4-BE49-F238E27FC236}">
                  <a16:creationId xmlns:a16="http://schemas.microsoft.com/office/drawing/2014/main" id="{9AD35461-BA86-408B-8A29-244EB2F2FB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3350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Freeform 22">
              <a:extLst>
                <a:ext uri="{FF2B5EF4-FFF2-40B4-BE49-F238E27FC236}">
                  <a16:creationId xmlns:a16="http://schemas.microsoft.com/office/drawing/2014/main" id="{F238E495-B6C6-4857-899B-CDD5848312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23837" y="5041900"/>
              <a:ext cx="369888" cy="1801813"/>
            </a:xfrm>
            <a:custGeom>
              <a:avLst/>
              <a:gdLst/>
              <a:ahLst/>
              <a:cxnLst/>
              <a:rect l="0" t="0" r="r" b="b"/>
              <a:pathLst>
                <a:path w="233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8" y="0"/>
                  </a:lnTo>
                  <a:lnTo>
                    <a:pt x="233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Freeform 23">
              <a:extLst>
                <a:ext uri="{FF2B5EF4-FFF2-40B4-BE49-F238E27FC236}">
                  <a16:creationId xmlns:a16="http://schemas.microsoft.com/office/drawing/2014/main" id="{E20A751E-054C-4EC2-8DA3-0EC923A658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2387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" name="Freeform 24">
              <a:extLst>
                <a:ext uri="{FF2B5EF4-FFF2-40B4-BE49-F238E27FC236}">
                  <a16:creationId xmlns:a16="http://schemas.microsoft.com/office/drawing/2014/main" id="{B6E8E701-3D21-4E5C-AB6E-9A74046970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4288" y="5627688"/>
              <a:ext cx="85725" cy="1216025"/>
            </a:xfrm>
            <a:custGeom>
              <a:avLst/>
              <a:gdLst/>
              <a:ahLst/>
              <a:cxnLst/>
              <a:rect l="0" t="0" r="r" b="b"/>
              <a:pathLst>
                <a:path w="54" h="766">
                  <a:moveTo>
                    <a:pt x="54" y="766"/>
                  </a:moveTo>
                  <a:lnTo>
                    <a:pt x="36" y="766"/>
                  </a:lnTo>
                  <a:lnTo>
                    <a:pt x="36" y="149"/>
                  </a:lnTo>
                  <a:lnTo>
                    <a:pt x="0" y="3"/>
                  </a:lnTo>
                  <a:lnTo>
                    <a:pt x="18" y="0"/>
                  </a:lnTo>
                  <a:lnTo>
                    <a:pt x="54" y="146"/>
                  </a:lnTo>
                  <a:lnTo>
                    <a:pt x="54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" name="Freeform 25">
              <a:extLst>
                <a:ext uri="{FF2B5EF4-FFF2-40B4-BE49-F238E27FC236}">
                  <a16:creationId xmlns:a16="http://schemas.microsoft.com/office/drawing/2014/main" id="{431BDA41-D09D-4984-B888-756F5F81B4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27050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" name="Freeform 26">
              <a:extLst>
                <a:ext uri="{FF2B5EF4-FFF2-40B4-BE49-F238E27FC236}">
                  <a16:creationId xmlns:a16="http://schemas.microsoft.com/office/drawing/2014/main" id="{0DC943D2-20E4-4C00-82D2-D405A7C00BB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09562" y="5422900"/>
              <a:ext cx="374650" cy="1425575"/>
            </a:xfrm>
            <a:custGeom>
              <a:avLst/>
              <a:gdLst/>
              <a:ahLst/>
              <a:cxnLst/>
              <a:rect l="0" t="0" r="r" b="b"/>
              <a:pathLst>
                <a:path w="236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3" y="512"/>
                  </a:lnTo>
                  <a:lnTo>
                    <a:pt x="221" y="0"/>
                  </a:lnTo>
                  <a:lnTo>
                    <a:pt x="236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" name="Freeform 27">
              <a:extLst>
                <a:ext uri="{FF2B5EF4-FFF2-40B4-BE49-F238E27FC236}">
                  <a16:creationId xmlns:a16="http://schemas.microsoft.com/office/drawing/2014/main" id="{4BC34A74-80A2-4DE1-8ADC-BBD1709035B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69912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" name="Freeform 28">
              <a:extLst>
                <a:ext uri="{FF2B5EF4-FFF2-40B4-BE49-F238E27FC236}">
                  <a16:creationId xmlns:a16="http://schemas.microsoft.com/office/drawing/2014/main" id="{C6C3CA25-431F-4E26-952D-4AA9C4C725C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12775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" name="Freeform 29">
              <a:extLst>
                <a:ext uri="{FF2B5EF4-FFF2-40B4-BE49-F238E27FC236}">
                  <a16:creationId xmlns:a16="http://schemas.microsoft.com/office/drawing/2014/main" id="{776D1836-82AE-40EF-9829-C6B8D2CF025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12775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" name="Freeform 30">
              <a:extLst>
                <a:ext uri="{FF2B5EF4-FFF2-40B4-BE49-F238E27FC236}">
                  <a16:creationId xmlns:a16="http://schemas.microsoft.com/office/drawing/2014/main" id="{9A8E397E-ADF9-45C1-98F4-3F5A86378B6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9925" y="6330950"/>
              <a:ext cx="417513" cy="517525"/>
            </a:xfrm>
            <a:custGeom>
              <a:avLst/>
              <a:gdLst/>
              <a:ahLst/>
              <a:cxnLst/>
              <a:rect l="0" t="0" r="r" b="b"/>
              <a:pathLst>
                <a:path w="263" h="326">
                  <a:moveTo>
                    <a:pt x="15" y="326"/>
                  </a:moveTo>
                  <a:lnTo>
                    <a:pt x="0" y="320"/>
                  </a:lnTo>
                  <a:lnTo>
                    <a:pt x="45" y="206"/>
                  </a:lnTo>
                  <a:lnTo>
                    <a:pt x="48" y="206"/>
                  </a:lnTo>
                  <a:lnTo>
                    <a:pt x="254" y="0"/>
                  </a:lnTo>
                  <a:lnTo>
                    <a:pt x="263" y="12"/>
                  </a:lnTo>
                  <a:lnTo>
                    <a:pt x="60" y="215"/>
                  </a:lnTo>
                  <a:lnTo>
                    <a:pt x="15" y="3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" name="Freeform 31">
              <a:extLst>
                <a:ext uri="{FF2B5EF4-FFF2-40B4-BE49-F238E27FC236}">
                  <a16:creationId xmlns:a16="http://schemas.microsoft.com/office/drawing/2014/main" id="{DE07CFD9-357F-40BC-A792-CE874BFE509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337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59" y="1082673"/>
            <a:ext cx="2152062" cy="4708528"/>
          </a:xfrm>
        </p:spPr>
        <p:txBody>
          <a:bodyPr>
            <a:normAutofit/>
          </a:bodyPr>
          <a:lstStyle/>
          <a:p>
            <a:pPr algn="r"/>
            <a:r>
              <a:rPr lang="mk-MK" sz="1900"/>
              <a:t>Цел на презентацијата</a:t>
            </a:r>
          </a:p>
        </p:txBody>
      </p: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085ECEC0-FF5D-4348-92C7-1EA7C61E77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490722" y="1454684"/>
            <a:ext cx="0" cy="3649129"/>
          </a:xfrm>
          <a:prstGeom prst="line">
            <a:avLst/>
          </a:prstGeom>
          <a:ln w="25400">
            <a:solidFill>
              <a:schemeClr val="tx1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50253" y="1082673"/>
            <a:ext cx="5397293" cy="4708528"/>
          </a:xfrm>
        </p:spPr>
        <p:txBody>
          <a:bodyPr anchor="ctr">
            <a:normAutofit/>
          </a:bodyPr>
          <a:lstStyle/>
          <a:p>
            <a:r>
              <a:rPr lang="ru-RU" sz="2000" dirty="0"/>
              <a:t>Цел и намена на Ресурсниот Центар</a:t>
            </a:r>
          </a:p>
          <a:p>
            <a:r>
              <a:rPr lang="ru-RU" sz="2000" dirty="0"/>
              <a:t>Процес за аплицирање и евидентирање на потребите</a:t>
            </a:r>
          </a:p>
          <a:p>
            <a:r>
              <a:rPr lang="ru-RU" sz="2000" dirty="0"/>
              <a:t>Методологија на бодување и приоретизација</a:t>
            </a:r>
          </a:p>
          <a:p>
            <a:r>
              <a:rPr lang="ru-RU" sz="2000" dirty="0"/>
              <a:t>Употреба на Образец за евидентирање на потребите на општините и контролна листа за утврдување на подготвеноста</a:t>
            </a:r>
          </a:p>
        </p:txBody>
      </p:sp>
      <p:grpSp>
        <p:nvGrpSpPr>
          <p:cNvPr id="41" name="Group 40">
            <a:extLst>
              <a:ext uri="{FF2B5EF4-FFF2-40B4-BE49-F238E27FC236}">
                <a16:creationId xmlns:a16="http://schemas.microsoft.com/office/drawing/2014/main" id="{F4E035BE-9FF4-43D3-BC25-CF582D7FF8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8523684" y="0"/>
            <a:ext cx="506016" cy="6848476"/>
            <a:chOff x="11364912" y="0"/>
            <a:chExt cx="674688" cy="6848476"/>
          </a:xfrm>
          <a:solidFill>
            <a:schemeClr val="tx1">
              <a:alpha val="60000"/>
            </a:schemeClr>
          </a:solidFill>
        </p:grpSpPr>
        <p:sp>
          <p:nvSpPr>
            <p:cNvPr id="42" name="Freeform 32">
              <a:extLst>
                <a:ext uri="{FF2B5EF4-FFF2-40B4-BE49-F238E27FC236}">
                  <a16:creationId xmlns:a16="http://schemas.microsoft.com/office/drawing/2014/main" id="{F98BCEB2-EC20-4E84-A994-0AC37292C8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483975" y="0"/>
              <a:ext cx="417513" cy="512763"/>
            </a:xfrm>
            <a:custGeom>
              <a:avLst/>
              <a:gdLst/>
              <a:ahLst/>
              <a:cxnLst/>
              <a:rect l="0" t="0" r="r" b="b"/>
              <a:pathLst>
                <a:path w="263" h="323">
                  <a:moveTo>
                    <a:pt x="12" y="323"/>
                  </a:moveTo>
                  <a:lnTo>
                    <a:pt x="0" y="314"/>
                  </a:lnTo>
                  <a:lnTo>
                    <a:pt x="203" y="108"/>
                  </a:lnTo>
                  <a:lnTo>
                    <a:pt x="248" y="0"/>
                  </a:lnTo>
                  <a:lnTo>
                    <a:pt x="263" y="6"/>
                  </a:lnTo>
                  <a:lnTo>
                    <a:pt x="218" y="117"/>
                  </a:lnTo>
                  <a:lnTo>
                    <a:pt x="218" y="117"/>
                  </a:lnTo>
                  <a:lnTo>
                    <a:pt x="12" y="32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" name="Freeform 33">
              <a:extLst>
                <a:ext uri="{FF2B5EF4-FFF2-40B4-BE49-F238E27FC236}">
                  <a16:creationId xmlns:a16="http://schemas.microsoft.com/office/drawing/2014/main" id="{7A2E1821-AEDF-417E-9F17-83379E9C09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364912" y="474663"/>
              <a:ext cx="157163" cy="152400"/>
            </a:xfrm>
            <a:custGeom>
              <a:avLst/>
              <a:gdLst/>
              <a:ahLst/>
              <a:cxnLst/>
              <a:rect l="0" t="0" r="r" b="b"/>
              <a:pathLst>
                <a:path w="33" h="32">
                  <a:moveTo>
                    <a:pt x="17" y="32"/>
                  </a:moveTo>
                  <a:cubicBezTo>
                    <a:pt x="13" y="32"/>
                    <a:pt x="9" y="30"/>
                    <a:pt x="6" y="27"/>
                  </a:cubicBezTo>
                  <a:cubicBezTo>
                    <a:pt x="0" y="21"/>
                    <a:pt x="0" y="11"/>
                    <a:pt x="6" y="5"/>
                  </a:cubicBezTo>
                  <a:cubicBezTo>
                    <a:pt x="9" y="2"/>
                    <a:pt x="13" y="0"/>
                    <a:pt x="17" y="0"/>
                  </a:cubicBezTo>
                  <a:cubicBezTo>
                    <a:pt x="21" y="0"/>
                    <a:pt x="25" y="2"/>
                    <a:pt x="28" y="5"/>
                  </a:cubicBezTo>
                  <a:cubicBezTo>
                    <a:pt x="31" y="8"/>
                    <a:pt x="33" y="12"/>
                    <a:pt x="33" y="16"/>
                  </a:cubicBezTo>
                  <a:cubicBezTo>
                    <a:pt x="33" y="20"/>
                    <a:pt x="31" y="24"/>
                    <a:pt x="28" y="27"/>
                  </a:cubicBezTo>
                  <a:cubicBezTo>
                    <a:pt x="25" y="30"/>
                    <a:pt x="21" y="32"/>
                    <a:pt x="17" y="32"/>
                  </a:cubicBezTo>
                  <a:close/>
                  <a:moveTo>
                    <a:pt x="17" y="4"/>
                  </a:moveTo>
                  <a:cubicBezTo>
                    <a:pt x="14" y="4"/>
                    <a:pt x="11" y="6"/>
                    <a:pt x="9" y="8"/>
                  </a:cubicBezTo>
                  <a:cubicBezTo>
                    <a:pt x="4" y="12"/>
                    <a:pt x="4" y="20"/>
                    <a:pt x="9" y="24"/>
                  </a:cubicBezTo>
                  <a:cubicBezTo>
                    <a:pt x="11" y="27"/>
                    <a:pt x="14" y="28"/>
                    <a:pt x="17" y="28"/>
                  </a:cubicBezTo>
                  <a:cubicBezTo>
                    <a:pt x="20" y="28"/>
                    <a:pt x="23" y="27"/>
                    <a:pt x="26" y="24"/>
                  </a:cubicBezTo>
                  <a:cubicBezTo>
                    <a:pt x="30" y="20"/>
                    <a:pt x="30" y="12"/>
                    <a:pt x="26" y="8"/>
                  </a:cubicBezTo>
                  <a:cubicBezTo>
                    <a:pt x="23" y="6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" name="Freeform 34">
              <a:extLst>
                <a:ext uri="{FF2B5EF4-FFF2-40B4-BE49-F238E27FC236}">
                  <a16:creationId xmlns:a16="http://schemas.microsoft.com/office/drawing/2014/main" id="{CB3734E2-8292-4B47-B6AB-0E5A058DE95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631612" y="1539875"/>
              <a:ext cx="188913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5" name="Freeform 35">
              <a:extLst>
                <a:ext uri="{FF2B5EF4-FFF2-40B4-BE49-F238E27FC236}">
                  <a16:creationId xmlns:a16="http://schemas.microsoft.com/office/drawing/2014/main" id="{A0B09C51-29AB-45C0-B707-CCFB9DF280B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31600" y="5694363"/>
              <a:ext cx="298450" cy="1154113"/>
            </a:xfrm>
            <a:custGeom>
              <a:avLst/>
              <a:gdLst/>
              <a:ahLst/>
              <a:cxnLst/>
              <a:rect l="0" t="0" r="r" b="b"/>
              <a:pathLst>
                <a:path w="188" h="727">
                  <a:moveTo>
                    <a:pt x="15" y="727"/>
                  </a:moveTo>
                  <a:lnTo>
                    <a:pt x="0" y="727"/>
                  </a:lnTo>
                  <a:lnTo>
                    <a:pt x="0" y="407"/>
                  </a:lnTo>
                  <a:lnTo>
                    <a:pt x="0" y="407"/>
                  </a:lnTo>
                  <a:lnTo>
                    <a:pt x="176" y="0"/>
                  </a:lnTo>
                  <a:lnTo>
                    <a:pt x="188" y="6"/>
                  </a:lnTo>
                  <a:lnTo>
                    <a:pt x="15" y="410"/>
                  </a:lnTo>
                  <a:lnTo>
                    <a:pt x="15" y="72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" name="Freeform 36">
              <a:extLst>
                <a:ext uri="{FF2B5EF4-FFF2-40B4-BE49-F238E27FC236}">
                  <a16:creationId xmlns:a16="http://schemas.microsoft.com/office/drawing/2014/main" id="{510C0CED-AE1B-45AE-B5E1-57521E589D2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772900" y="5551488"/>
              <a:ext cx="157163" cy="155575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5"/>
                    <a:pt x="0" y="16"/>
                  </a:cubicBezTo>
                  <a:cubicBezTo>
                    <a:pt x="0" y="7"/>
                    <a:pt x="8" y="0"/>
                    <a:pt x="17" y="0"/>
                  </a:cubicBezTo>
                  <a:cubicBezTo>
                    <a:pt x="26" y="0"/>
                    <a:pt x="33" y="7"/>
                    <a:pt x="33" y="16"/>
                  </a:cubicBezTo>
                  <a:cubicBezTo>
                    <a:pt x="33" y="25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9"/>
                    <a:pt x="4" y="16"/>
                  </a:cubicBezTo>
                  <a:cubicBezTo>
                    <a:pt x="4" y="23"/>
                    <a:pt x="10" y="29"/>
                    <a:pt x="17" y="29"/>
                  </a:cubicBezTo>
                  <a:cubicBezTo>
                    <a:pt x="23" y="29"/>
                    <a:pt x="29" y="23"/>
                    <a:pt x="29" y="16"/>
                  </a:cubicBezTo>
                  <a:cubicBezTo>
                    <a:pt x="29" y="9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7" name="Freeform 37">
              <a:extLst>
                <a:ext uri="{FF2B5EF4-FFF2-40B4-BE49-F238E27FC236}">
                  <a16:creationId xmlns:a16="http://schemas.microsoft.com/office/drawing/2014/main" id="{591F2327-4B45-41AA-B41C-7404B6A1E4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710987" y="4763"/>
              <a:ext cx="304800" cy="1544638"/>
            </a:xfrm>
            <a:custGeom>
              <a:avLst/>
              <a:gdLst/>
              <a:ahLst/>
              <a:cxnLst/>
              <a:rect l="0" t="0" r="r" b="b"/>
              <a:pathLst>
                <a:path w="192" h="973">
                  <a:moveTo>
                    <a:pt x="15" y="973"/>
                  </a:moveTo>
                  <a:lnTo>
                    <a:pt x="0" y="973"/>
                  </a:lnTo>
                  <a:lnTo>
                    <a:pt x="0" y="790"/>
                  </a:lnTo>
                  <a:lnTo>
                    <a:pt x="174" y="614"/>
                  </a:lnTo>
                  <a:lnTo>
                    <a:pt x="174" y="0"/>
                  </a:lnTo>
                  <a:lnTo>
                    <a:pt x="192" y="0"/>
                  </a:lnTo>
                  <a:lnTo>
                    <a:pt x="192" y="620"/>
                  </a:lnTo>
                  <a:lnTo>
                    <a:pt x="15" y="796"/>
                  </a:lnTo>
                  <a:lnTo>
                    <a:pt x="15" y="97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" name="Freeform 38">
              <a:extLst>
                <a:ext uri="{FF2B5EF4-FFF2-40B4-BE49-F238E27FC236}">
                  <a16:creationId xmlns:a16="http://schemas.microsoft.com/office/drawing/2014/main" id="{5A63224C-41A0-42C0-96F6-0B2BE99A135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636375" y="4867275"/>
              <a:ext cx="188913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9" name="Freeform 39">
              <a:extLst>
                <a:ext uri="{FF2B5EF4-FFF2-40B4-BE49-F238E27FC236}">
                  <a16:creationId xmlns:a16="http://schemas.microsoft.com/office/drawing/2014/main" id="{A7C00B9F-C253-4776-9935-EC02254A4F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441112" y="5046663"/>
              <a:ext cx="307975" cy="1801813"/>
            </a:xfrm>
            <a:custGeom>
              <a:avLst/>
              <a:gdLst/>
              <a:ahLst/>
              <a:cxnLst/>
              <a:rect l="0" t="0" r="r" b="b"/>
              <a:pathLst>
                <a:path w="194" h="1135">
                  <a:moveTo>
                    <a:pt x="18" y="1135"/>
                  </a:moveTo>
                  <a:lnTo>
                    <a:pt x="0" y="1135"/>
                  </a:lnTo>
                  <a:lnTo>
                    <a:pt x="0" y="354"/>
                  </a:lnTo>
                  <a:lnTo>
                    <a:pt x="176" y="177"/>
                  </a:lnTo>
                  <a:lnTo>
                    <a:pt x="176" y="0"/>
                  </a:lnTo>
                  <a:lnTo>
                    <a:pt x="194" y="0"/>
                  </a:lnTo>
                  <a:lnTo>
                    <a:pt x="194" y="183"/>
                  </a:lnTo>
                  <a:lnTo>
                    <a:pt x="18" y="360"/>
                  </a:lnTo>
                  <a:lnTo>
                    <a:pt x="18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0" name="Freeform 40">
              <a:extLst>
                <a:ext uri="{FF2B5EF4-FFF2-40B4-BE49-F238E27FC236}">
                  <a16:creationId xmlns:a16="http://schemas.microsoft.com/office/drawing/2014/main" id="{5062D4AA-13F3-4064-8440-FFE8562D854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849100" y="64166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" name="Rectangle 41">
              <a:extLst>
                <a:ext uri="{FF2B5EF4-FFF2-40B4-BE49-F238E27FC236}">
                  <a16:creationId xmlns:a16="http://schemas.microsoft.com/office/drawing/2014/main" id="{3E143B27-CB82-440B-879B-D25C1891C19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939587" y="6596063"/>
              <a:ext cx="23813" cy="2524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8000"/>
                <a:hueMod val="94000"/>
                <a:satMod val="148000"/>
                <a:lumMod val="150000"/>
              </a:schemeClr>
            </a:gs>
            <a:gs pos="100000">
              <a:schemeClr val="bg2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AA45E32-B5CD-9F2D-86BE-45E4BC95B9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4CCA78FB-B178-3723-334F-C70C4FC43B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615DC252-7B46-5CD4-6E22-D351F4242ED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37043370"/>
              </p:ext>
            </p:extLst>
          </p:nvPr>
        </p:nvGraphicFramePr>
        <p:xfrm>
          <a:off x="0" y="-1"/>
          <a:ext cx="9144000" cy="685800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79200">
                  <a:extLst>
                    <a:ext uri="{9D8B030D-6E8A-4147-A177-3AD203B41FA5}">
                      <a16:colId xmlns:a16="http://schemas.microsoft.com/office/drawing/2014/main" val="1861592936"/>
                    </a:ext>
                  </a:extLst>
                </a:gridCol>
                <a:gridCol w="1879200">
                  <a:extLst>
                    <a:ext uri="{9D8B030D-6E8A-4147-A177-3AD203B41FA5}">
                      <a16:colId xmlns:a16="http://schemas.microsoft.com/office/drawing/2014/main" val="3097873965"/>
                    </a:ext>
                  </a:extLst>
                </a:gridCol>
                <a:gridCol w="657820">
                  <a:extLst>
                    <a:ext uri="{9D8B030D-6E8A-4147-A177-3AD203B41FA5}">
                      <a16:colId xmlns:a16="http://schemas.microsoft.com/office/drawing/2014/main" val="3209168584"/>
                    </a:ext>
                  </a:extLst>
                </a:gridCol>
                <a:gridCol w="657820">
                  <a:extLst>
                    <a:ext uri="{9D8B030D-6E8A-4147-A177-3AD203B41FA5}">
                      <a16:colId xmlns:a16="http://schemas.microsoft.com/office/drawing/2014/main" val="4171526700"/>
                    </a:ext>
                  </a:extLst>
                </a:gridCol>
                <a:gridCol w="675691">
                  <a:extLst>
                    <a:ext uri="{9D8B030D-6E8A-4147-A177-3AD203B41FA5}">
                      <a16:colId xmlns:a16="http://schemas.microsoft.com/office/drawing/2014/main" val="1709540325"/>
                    </a:ext>
                  </a:extLst>
                </a:gridCol>
                <a:gridCol w="675691">
                  <a:extLst>
                    <a:ext uri="{9D8B030D-6E8A-4147-A177-3AD203B41FA5}">
                      <a16:colId xmlns:a16="http://schemas.microsoft.com/office/drawing/2014/main" val="2821236623"/>
                    </a:ext>
                  </a:extLst>
                </a:gridCol>
                <a:gridCol w="1030379">
                  <a:extLst>
                    <a:ext uri="{9D8B030D-6E8A-4147-A177-3AD203B41FA5}">
                      <a16:colId xmlns:a16="http://schemas.microsoft.com/office/drawing/2014/main" val="2422779832"/>
                    </a:ext>
                  </a:extLst>
                </a:gridCol>
                <a:gridCol w="1030379">
                  <a:extLst>
                    <a:ext uri="{9D8B030D-6E8A-4147-A177-3AD203B41FA5}">
                      <a16:colId xmlns:a16="http://schemas.microsoft.com/office/drawing/2014/main" val="1941779098"/>
                    </a:ext>
                  </a:extLst>
                </a:gridCol>
                <a:gridCol w="657820">
                  <a:extLst>
                    <a:ext uri="{9D8B030D-6E8A-4147-A177-3AD203B41FA5}">
                      <a16:colId xmlns:a16="http://schemas.microsoft.com/office/drawing/2014/main" val="121920945"/>
                    </a:ext>
                  </a:extLst>
                </a:gridCol>
              </a:tblGrid>
              <a:tr h="166094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 dirty="0">
                          <a:effectLst/>
                        </a:rPr>
                        <a:t>Категорија</a:t>
                      </a:r>
                      <a:endParaRPr lang="en-US" sz="105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 dirty="0">
                          <a:effectLst/>
                        </a:rPr>
                        <a:t>Услуги</a:t>
                      </a:r>
                      <a:endParaRPr lang="en-US" sz="105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 dirty="0">
                          <a:effectLst/>
                        </a:rPr>
                        <a:t>Дали има потреба? (Да/Не)</a:t>
                      </a:r>
                      <a:endParaRPr lang="en-US" sz="105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Ниво на приоритет (Висок/Среден/Низок)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Коментар / специфична потреба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050" kern="0">
                          <a:effectLst/>
                        </a:rPr>
                        <a:t>Очекувани придобивки и целна група</a:t>
                      </a:r>
                      <a:endParaRPr lang="en-US" sz="105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69" marR="4269" marT="0" marB="0"/>
                </a:tc>
                <a:extLst>
                  <a:ext uri="{0D108BD9-81ED-4DB2-BD59-A6C34878D82A}">
                    <a16:rowId xmlns:a16="http://schemas.microsoft.com/office/drawing/2014/main" val="2674976251"/>
                  </a:ext>
                </a:extLst>
              </a:tr>
              <a:tr h="858629">
                <a:tc rowSpan="4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100" b="0" kern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Дополнителни услуги </a:t>
                      </a:r>
                      <a:endParaRPr lang="en-US" sz="1200" b="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100" b="0" kern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Онлајн платформа за учење и градење на капацитети</a:t>
                      </a:r>
                      <a:endParaRPr lang="en-US" sz="1200" b="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100" b="0" kern="0">
                          <a:solidFill>
                            <a:srgbClr val="000000"/>
                          </a:solidFill>
                          <a:effectLst/>
                          <a:latin typeface="Segoe UI Symbol" panose="020B0502040204020203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☐</a:t>
                      </a:r>
                      <a:endParaRPr lang="en-US" sz="1200" b="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100" b="0" kern="0" dirty="0">
                          <a:solidFill>
                            <a:srgbClr val="000000"/>
                          </a:solidFill>
                          <a:effectLst/>
                          <a:latin typeface="Segoe UI Symbol" panose="020B0502040204020203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☐</a:t>
                      </a:r>
                      <a:endParaRPr lang="en-US" sz="1200" b="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100" b="0" kern="0" dirty="0">
                          <a:solidFill>
                            <a:srgbClr val="000000"/>
                          </a:solidFill>
                          <a:effectLst/>
                          <a:latin typeface="Segoe UI Symbol" panose="020B0502040204020203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☐</a:t>
                      </a:r>
                      <a:endParaRPr lang="en-US" sz="1200" b="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100" b="0" kern="0" dirty="0">
                          <a:solidFill>
                            <a:srgbClr val="000000"/>
                          </a:solidFill>
                          <a:effectLst/>
                          <a:latin typeface="Segoe UI Symbol" panose="020B0502040204020203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☐</a:t>
                      </a:r>
                      <a:endParaRPr lang="en-US" sz="1200" b="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100" b="0" kern="0" dirty="0">
                          <a:solidFill>
                            <a:srgbClr val="000000"/>
                          </a:solidFill>
                          <a:effectLst/>
                          <a:latin typeface="Segoe UI Symbol" panose="020B0502040204020203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☐</a:t>
                      </a:r>
                      <a:endParaRPr lang="en-US" sz="1200" b="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100" b="1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100" b="1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73294213"/>
                  </a:ext>
                </a:extLst>
              </a:tr>
              <a:tr h="173989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1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Фонд за техничка документација (критичен за проекти) и поддршка при подготвка на проекти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100" kern="0">
                          <a:solidFill>
                            <a:srgbClr val="000000"/>
                          </a:solidFill>
                          <a:effectLst/>
                          <a:latin typeface="Segoe UI Symbol" panose="020B0502040204020203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☐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100" kern="0">
                          <a:solidFill>
                            <a:srgbClr val="000000"/>
                          </a:solidFill>
                          <a:effectLst/>
                          <a:latin typeface="Segoe UI Symbol" panose="020B0502040204020203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☐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100" kern="0">
                          <a:solidFill>
                            <a:srgbClr val="000000"/>
                          </a:solidFill>
                          <a:effectLst/>
                          <a:latin typeface="Segoe UI Symbol" panose="020B0502040204020203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☐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100" kern="0">
                          <a:solidFill>
                            <a:srgbClr val="000000"/>
                          </a:solidFill>
                          <a:effectLst/>
                          <a:latin typeface="Segoe UI Symbol" panose="020B0502040204020203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☐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100" kern="0">
                          <a:solidFill>
                            <a:srgbClr val="000000"/>
                          </a:solidFill>
                          <a:effectLst/>
                          <a:latin typeface="Segoe UI Symbol" panose="020B0502040204020203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☐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1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1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3996401"/>
                  </a:ext>
                </a:extLst>
              </a:tr>
              <a:tr h="85862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1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Helpdesk (брзи одговори и превенција на грешки)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100" kern="0">
                          <a:solidFill>
                            <a:srgbClr val="000000"/>
                          </a:solidFill>
                          <a:effectLst/>
                          <a:latin typeface="Segoe UI Symbol" panose="020B0502040204020203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☐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100" kern="0">
                          <a:solidFill>
                            <a:srgbClr val="000000"/>
                          </a:solidFill>
                          <a:effectLst/>
                          <a:latin typeface="Segoe UI Symbol" panose="020B0502040204020203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☐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100" kern="0">
                          <a:solidFill>
                            <a:srgbClr val="000000"/>
                          </a:solidFill>
                          <a:effectLst/>
                          <a:latin typeface="Segoe UI Symbol" panose="020B0502040204020203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☐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100" kern="0">
                          <a:solidFill>
                            <a:srgbClr val="000000"/>
                          </a:solidFill>
                          <a:effectLst/>
                          <a:latin typeface="Segoe UI Symbol" panose="020B0502040204020203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☐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100" kern="0">
                          <a:solidFill>
                            <a:srgbClr val="000000"/>
                          </a:solidFill>
                          <a:effectLst/>
                          <a:latin typeface="Segoe UI Symbol" panose="020B0502040204020203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☐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1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1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547945"/>
                  </a:ext>
                </a:extLst>
              </a:tr>
              <a:tr h="173989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1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Менторство и мобилни тимови (учење преку работа, особено за мали општини)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100" kern="0">
                          <a:solidFill>
                            <a:srgbClr val="000000"/>
                          </a:solidFill>
                          <a:effectLst/>
                          <a:latin typeface="Segoe UI Symbol" panose="020B0502040204020203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☐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100" kern="0">
                          <a:solidFill>
                            <a:srgbClr val="000000"/>
                          </a:solidFill>
                          <a:effectLst/>
                          <a:latin typeface="Segoe UI Symbol" panose="020B0502040204020203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☐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100" kern="0">
                          <a:solidFill>
                            <a:srgbClr val="000000"/>
                          </a:solidFill>
                          <a:effectLst/>
                          <a:latin typeface="Segoe UI Symbol" panose="020B0502040204020203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☐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100" kern="0">
                          <a:solidFill>
                            <a:srgbClr val="000000"/>
                          </a:solidFill>
                          <a:effectLst/>
                          <a:latin typeface="Segoe UI Symbol" panose="020B0502040204020203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☐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100" kern="0">
                          <a:solidFill>
                            <a:srgbClr val="000000"/>
                          </a:solidFill>
                          <a:effectLst/>
                          <a:latin typeface="Segoe UI Symbol" panose="020B0502040204020203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☐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1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100" kern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783929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9000318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8000"/>
                <a:hueMod val="94000"/>
                <a:satMod val="148000"/>
                <a:lumMod val="150000"/>
              </a:schemeClr>
            </a:gs>
            <a:gs pos="100000">
              <a:schemeClr val="bg2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EEF4763-EB4A-4A35-89EB-AD2763B48C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59" y="618518"/>
            <a:ext cx="7429499" cy="1478570"/>
          </a:xfrm>
        </p:spPr>
        <p:txBody>
          <a:bodyPr>
            <a:normAutofit/>
          </a:bodyPr>
          <a:lstStyle/>
          <a:p>
            <a:r>
              <a:rPr dirty="0" err="1"/>
              <a:t>Очекувани</a:t>
            </a:r>
            <a:r>
              <a:rPr dirty="0"/>
              <a:t> </a:t>
            </a:r>
            <a:r>
              <a:rPr dirty="0" err="1"/>
              <a:t>резултати</a:t>
            </a:r>
            <a:endParaRPr dirty="0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4EA0C51F-C43C-2644-811C-BD0343C801D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88069849"/>
              </p:ext>
            </p:extLst>
          </p:nvPr>
        </p:nvGraphicFramePr>
        <p:xfrm>
          <a:off x="856058" y="2440771"/>
          <a:ext cx="7429499" cy="35848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>
            <a:duotone>
              <a:schemeClr val="bg2">
                <a:shade val="88000"/>
                <a:hueMod val="106000"/>
                <a:satMod val="140000"/>
                <a:lumMod val="54000"/>
              </a:schemeClr>
              <a:schemeClr val="bg2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7" name="Rectangle 56">
            <a:extLst>
              <a:ext uri="{FF2B5EF4-FFF2-40B4-BE49-F238E27FC236}">
                <a16:creationId xmlns:a16="http://schemas.microsoft.com/office/drawing/2014/main" id="{C6270675-9512-4978-8583-36659256EE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59" y="618518"/>
            <a:ext cx="7429499" cy="1478570"/>
          </a:xfrm>
        </p:spPr>
        <p:txBody>
          <a:bodyPr>
            <a:normAutofit/>
          </a:bodyPr>
          <a:lstStyle/>
          <a:p>
            <a:r>
              <a:rPr lang="mk-MK"/>
              <a:t>Следни чекори</a:t>
            </a:r>
          </a:p>
        </p:txBody>
      </p:sp>
      <p:graphicFrame>
        <p:nvGraphicFramePr>
          <p:cNvPr id="53" name="Content Placeholder 2">
            <a:extLst>
              <a:ext uri="{FF2B5EF4-FFF2-40B4-BE49-F238E27FC236}">
                <a16:creationId xmlns:a16="http://schemas.microsoft.com/office/drawing/2014/main" id="{830D1121-1D65-F735-E890-8DB3516BF80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49391002"/>
              </p:ext>
            </p:extLst>
          </p:nvPr>
        </p:nvGraphicFramePr>
        <p:xfrm>
          <a:off x="856059" y="2249488"/>
          <a:ext cx="7429500" cy="35417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8000"/>
                <a:hueMod val="94000"/>
                <a:satMod val="148000"/>
                <a:lumMod val="150000"/>
              </a:schemeClr>
            </a:gs>
            <a:gs pos="100000">
              <a:schemeClr val="bg2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EEF4763-EB4A-4A35-89EB-AD2763B48C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59" y="124447"/>
            <a:ext cx="7429499" cy="989056"/>
          </a:xfrm>
        </p:spPr>
        <p:txBody>
          <a:bodyPr>
            <a:normAutofit/>
          </a:bodyPr>
          <a:lstStyle/>
          <a:p>
            <a:pPr lvl="0"/>
            <a:r>
              <a:rPr lang="mk-MK" dirty="0"/>
              <a:t>Цел на Ресурсниот центар</a:t>
            </a:r>
            <a:endParaRPr lang="en-US" b="1" dirty="0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8BE3D339-880C-20F2-D29B-1D84D28FAA2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19401850"/>
              </p:ext>
            </p:extLst>
          </p:nvPr>
        </p:nvGraphicFramePr>
        <p:xfrm>
          <a:off x="513809" y="2227006"/>
          <a:ext cx="8113997" cy="420329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C3DCA452-A444-87F2-8318-1D1CF6A271C2}"/>
              </a:ext>
            </a:extLst>
          </p:cNvPr>
          <p:cNvSpPr txBox="1"/>
          <p:nvPr/>
        </p:nvSpPr>
        <p:spPr>
          <a:xfrm>
            <a:off x="512616" y="1237950"/>
            <a:ext cx="8113997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Ресурсниот центар има за цел да обезбеди системска, континуирана и стручна поддршка на единиците на локалната самоуправа во насока на подобрување на локалното управување и развој.</a:t>
            </a:r>
          </a:p>
          <a:p>
            <a:r>
              <a:rPr lang="ru-RU" dirty="0"/>
              <a:t>Преку своите програмски линии, Ресурсниот центар: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B38BAF-C329-C2E5-85DF-187AB146F3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3A56A5-8F26-E096-8542-0F3D7EAC4D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6060" y="423058"/>
            <a:ext cx="7429499" cy="1478570"/>
          </a:xfrm>
        </p:spPr>
        <p:txBody>
          <a:bodyPr>
            <a:normAutofit/>
          </a:bodyPr>
          <a:lstStyle/>
          <a:p>
            <a:pPr lvl="0"/>
            <a:r>
              <a:rPr lang="mk-MK" dirty="0"/>
              <a:t>Континуирана достапност на поддршката</a:t>
            </a:r>
            <a:endParaRPr lang="en-US" b="1" dirty="0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0F8EEBC5-DE39-CF46-14AC-6ED5359D802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99326520"/>
              </p:ext>
            </p:extLst>
          </p:nvPr>
        </p:nvGraphicFramePr>
        <p:xfrm>
          <a:off x="856059" y="1902542"/>
          <a:ext cx="7429499" cy="40656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551545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99B081-A207-B627-70A3-4B005922B8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3EAAE8-E57A-B762-8E86-D1E7F4C71D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mk-MK" b="1" dirty="0"/>
              <a:t>Принципи на селекција во случај на голем број пристигнати барања и ограничен капацитет на Ресурсниот центар</a:t>
            </a:r>
            <a:endParaRPr lang="en-US" b="1" dirty="0"/>
          </a:p>
        </p:txBody>
      </p:sp>
      <p:graphicFrame>
        <p:nvGraphicFramePr>
          <p:cNvPr id="6" name="Content Placeholder 2">
            <a:extLst>
              <a:ext uri="{FF2B5EF4-FFF2-40B4-BE49-F238E27FC236}">
                <a16:creationId xmlns:a16="http://schemas.microsoft.com/office/drawing/2014/main" id="{5C5BB1D0-9F63-45CB-2033-24B9DBDEEAC8}"/>
              </a:ext>
            </a:extLst>
          </p:cNvPr>
          <p:cNvGraphicFramePr/>
          <p:nvPr/>
        </p:nvGraphicFramePr>
        <p:xfrm>
          <a:off x="1003544" y="2990056"/>
          <a:ext cx="7429499" cy="354171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5" name="Group 4">
            <a:extLst>
              <a:ext uri="{FF2B5EF4-FFF2-40B4-BE49-F238E27FC236}">
                <a16:creationId xmlns:a16="http://schemas.microsoft.com/office/drawing/2014/main" id="{F1F4D964-BDB6-3269-04CA-1E3B4476C2A9}"/>
              </a:ext>
            </a:extLst>
          </p:cNvPr>
          <p:cNvGrpSpPr/>
          <p:nvPr/>
        </p:nvGrpSpPr>
        <p:grpSpPr>
          <a:xfrm>
            <a:off x="857250" y="2468974"/>
            <a:ext cx="7429499" cy="746174"/>
            <a:chOff x="0" y="6"/>
            <a:chExt cx="7429499" cy="1264770"/>
          </a:xfrm>
        </p:grpSpPr>
        <p:sp>
          <p:nvSpPr>
            <p:cNvPr id="7" name="Rectangle: Rounded Corners 6">
              <a:extLst>
                <a:ext uri="{FF2B5EF4-FFF2-40B4-BE49-F238E27FC236}">
                  <a16:creationId xmlns:a16="http://schemas.microsoft.com/office/drawing/2014/main" id="{729EF8BF-244A-BF52-6BAC-8D6E01056B0A}"/>
                </a:ext>
              </a:extLst>
            </p:cNvPr>
            <p:cNvSpPr/>
            <p:nvPr/>
          </p:nvSpPr>
          <p:spPr>
            <a:xfrm>
              <a:off x="0" y="6"/>
              <a:ext cx="7429499" cy="1264770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8" name="Rectangle: Rounded Corners 4">
              <a:extLst>
                <a:ext uri="{FF2B5EF4-FFF2-40B4-BE49-F238E27FC236}">
                  <a16:creationId xmlns:a16="http://schemas.microsoft.com/office/drawing/2014/main" id="{5E2C2303-984F-07C5-47E1-2B24CA02BF2B}"/>
                </a:ext>
              </a:extLst>
            </p:cNvPr>
            <p:cNvSpPr txBox="1"/>
            <p:nvPr/>
          </p:nvSpPr>
          <p:spPr>
            <a:xfrm>
              <a:off x="61741" y="61745"/>
              <a:ext cx="7306017" cy="120302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87630" tIns="87630" rIns="87630" bIns="87630" numCol="1" spcCol="1270" anchor="ctr" anchorCtr="0">
              <a:noAutofit/>
            </a:bodyPr>
            <a:lstStyle/>
            <a:p>
              <a:pPr algn="ctr"/>
              <a:r>
                <a:rPr lang="ru-RU" sz="2800" b="1" dirty="0"/>
                <a:t>Кога се применува селекција и бодување?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3420106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AsOne/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E79AA19A-D2E5-47F2-AF0A-1AF60D42CC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  <a:effectLst>
            <a:outerShdw blurRad="76200" dist="38100" algn="l" rotWithShape="0">
              <a:prstClr val="black">
                <a:alpha val="37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2">
            <a:extLst>
              <a:ext uri="{FF2B5EF4-FFF2-40B4-BE49-F238E27FC236}">
                <a16:creationId xmlns:a16="http://schemas.microsoft.com/office/drawing/2014/main" id="{91A1E618-D29E-4367-8C34-500E34D05B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087" y="0"/>
            <a:ext cx="9141713" cy="6858000"/>
          </a:xfrm>
          <a:prstGeom prst="rect">
            <a:avLst/>
          </a:prstGeom>
          <a:noFill/>
          <a:extLst>
            <a:ext uri="{909E8E84-426E-40dd-AFC4-6F175D3DCCD1}">
              <a14:hiddenFill xmlns="" xmlns:a16="http://schemas.microsoft.com/office/drawing/2014/main" xmlns:p14="http://schemas.microsoft.com/office/powerpoint/2010/main" xmlns:dgm="http://schemas.openxmlformats.org/drawingml/2006/diagram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3" name="Group 12">
            <a:extLst>
              <a:ext uri="{FF2B5EF4-FFF2-40B4-BE49-F238E27FC236}">
                <a16:creationId xmlns:a16="http://schemas.microsoft.com/office/drawing/2014/main" id="{81F2BFD0-D896-4BA3-BA8F-0C866BD024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915604" cy="6858001"/>
            <a:chOff x="-14288" y="0"/>
            <a:chExt cx="1220788" cy="6858001"/>
          </a:xfrm>
          <a:gradFill flip="none" rotWithShape="1">
            <a:gsLst>
              <a:gs pos="0">
                <a:schemeClr val="bg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4" name="Rectangle 5">
              <a:extLst>
                <a:ext uri="{FF2B5EF4-FFF2-40B4-BE49-F238E27FC236}">
                  <a16:creationId xmlns:a16="http://schemas.microsoft.com/office/drawing/2014/main" id="{E768552D-D282-4F68-A829-290A4E8317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4300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dgm="http://schemas.openxmlformats.org/drawingml/2006/diagram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Freeform 6">
              <a:extLst>
                <a:ext uri="{FF2B5EF4-FFF2-40B4-BE49-F238E27FC236}">
                  <a16:creationId xmlns:a16="http://schemas.microsoft.com/office/drawing/2014/main" id="{B24AFF31-9CD5-4E66-92F8-23BBAA24FB6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337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dgm="http://schemas.openxmlformats.org/drawingml/2006/diagram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Freeform 7">
              <a:extLst>
                <a:ext uri="{FF2B5EF4-FFF2-40B4-BE49-F238E27FC236}">
                  <a16:creationId xmlns:a16="http://schemas.microsoft.com/office/drawing/2014/main" id="{2267C9D4-1770-45DD-AAFC-481CD7F9AA8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8575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dgm="http://schemas.openxmlformats.org/drawingml/2006/diagram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Freeform 8">
              <a:extLst>
                <a:ext uri="{FF2B5EF4-FFF2-40B4-BE49-F238E27FC236}">
                  <a16:creationId xmlns:a16="http://schemas.microsoft.com/office/drawing/2014/main" id="{10DD6E0B-EC58-4D78-8125-AD2172CD2E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00025" y="4763"/>
              <a:ext cx="369888" cy="1811338"/>
            </a:xfrm>
            <a:custGeom>
              <a:avLst/>
              <a:gdLst/>
              <a:ahLst/>
              <a:cxnLst/>
              <a:rect l="0" t="0" r="r" b="b"/>
              <a:pathLst>
                <a:path w="233" h="1141">
                  <a:moveTo>
                    <a:pt x="218" y="1141"/>
                  </a:moveTo>
                  <a:lnTo>
                    <a:pt x="0" y="626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623"/>
                  </a:lnTo>
                  <a:lnTo>
                    <a:pt x="233" y="1135"/>
                  </a:lnTo>
                  <a:lnTo>
                    <a:pt x="218" y="114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dgm="http://schemas.openxmlformats.org/drawingml/2006/diagram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Freeform 9">
              <a:extLst>
                <a:ext uri="{FF2B5EF4-FFF2-40B4-BE49-F238E27FC236}">
                  <a16:creationId xmlns:a16="http://schemas.microsoft.com/office/drawing/2014/main" id="{23D6129D-742B-422D-A589-6692C16715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03237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3" y="0"/>
                    <a:pt x="40" y="6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9"/>
                    <a:pt x="31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dgm="http://schemas.openxmlformats.org/drawingml/2006/diagram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Freeform 10">
              <a:extLst>
                <a:ext uri="{FF2B5EF4-FFF2-40B4-BE49-F238E27FC236}">
                  <a16:creationId xmlns:a16="http://schemas.microsoft.com/office/drawing/2014/main" id="{9EA94B27-F456-4ED8-8882-77632BDA089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85750" y="4763"/>
              <a:ext cx="369888" cy="1430338"/>
            </a:xfrm>
            <a:custGeom>
              <a:avLst/>
              <a:gdLst/>
              <a:ahLst/>
              <a:cxnLst/>
              <a:rect l="0" t="0" r="r" b="b"/>
              <a:pathLst>
                <a:path w="233" h="901">
                  <a:moveTo>
                    <a:pt x="221" y="901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380"/>
                  </a:lnTo>
                  <a:lnTo>
                    <a:pt x="233" y="895"/>
                  </a:lnTo>
                  <a:lnTo>
                    <a:pt x="221" y="90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dgm="http://schemas.openxmlformats.org/drawingml/2006/diagram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Freeform 11">
              <a:extLst>
                <a:ext uri="{FF2B5EF4-FFF2-40B4-BE49-F238E27FC236}">
                  <a16:creationId xmlns:a16="http://schemas.microsoft.com/office/drawing/2014/main" id="{5B7F96AD-560C-44A0-A513-B06758743D3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46100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dgm="http://schemas.openxmlformats.org/drawingml/2006/diagram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" name="Freeform 12">
              <a:extLst>
                <a:ext uri="{FF2B5EF4-FFF2-40B4-BE49-F238E27FC236}">
                  <a16:creationId xmlns:a16="http://schemas.microsoft.com/office/drawing/2014/main" id="{86701218-3235-4E29-9935-1315B5CCAAD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8962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3" y="0"/>
                    <a:pt x="40" y="7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9"/>
                    <a:pt x="31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dgm="http://schemas.openxmlformats.org/drawingml/2006/diagram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Freeform 13">
              <a:extLst>
                <a:ext uri="{FF2B5EF4-FFF2-40B4-BE49-F238E27FC236}">
                  <a16:creationId xmlns:a16="http://schemas.microsoft.com/office/drawing/2014/main" id="{046B7BE0-D335-42EA-9893-4FA7654F1FD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8962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dgm="http://schemas.openxmlformats.org/drawingml/2006/diagram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Freeform 14">
              <a:extLst>
                <a:ext uri="{FF2B5EF4-FFF2-40B4-BE49-F238E27FC236}">
                  <a16:creationId xmlns:a16="http://schemas.microsoft.com/office/drawing/2014/main" id="{1CE912BA-808B-403C-B26F-8083A682EF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1350" y="0"/>
              <a:ext cx="422275" cy="527050"/>
            </a:xfrm>
            <a:custGeom>
              <a:avLst/>
              <a:gdLst/>
              <a:ahLst/>
              <a:cxnLst/>
              <a:rect l="0" t="0" r="r" b="b"/>
              <a:pathLst>
                <a:path w="266" h="332">
                  <a:moveTo>
                    <a:pt x="257" y="332"/>
                  </a:moveTo>
                  <a:lnTo>
                    <a:pt x="48" y="123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3" y="114"/>
                  </a:lnTo>
                  <a:lnTo>
                    <a:pt x="266" y="320"/>
                  </a:lnTo>
                  <a:lnTo>
                    <a:pt x="257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dgm="http://schemas.openxmlformats.org/drawingml/2006/diagram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" name="Freeform 15">
              <a:extLst>
                <a:ext uri="{FF2B5EF4-FFF2-40B4-BE49-F238E27FC236}">
                  <a16:creationId xmlns:a16="http://schemas.microsoft.com/office/drawing/2014/main" id="{D974F65A-298C-4395-B461-99B9B49A07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0762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dgm="http://schemas.openxmlformats.org/drawingml/2006/diagram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Line 16">
              <a:extLst>
                <a:ext uri="{FF2B5EF4-FFF2-40B4-BE49-F238E27FC236}">
                  <a16:creationId xmlns:a16="http://schemas.microsoft.com/office/drawing/2014/main" id="{700B2930-989F-49DC-B909-8150145AD09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ShapeType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763" y="9525"/>
              <a:ext cx="0" cy="0"/>
            </a:xfrm>
            <a:prstGeom prst="line">
              <a:avLst/>
            </a:prstGeom>
            <a:grpFill/>
            <a:ln w="15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Freeform 17">
              <a:extLst>
                <a:ext uri="{FF2B5EF4-FFF2-40B4-BE49-F238E27FC236}">
                  <a16:creationId xmlns:a16="http://schemas.microsoft.com/office/drawing/2014/main" id="{795CB5A4-5145-4F55-95D0-6FB820C846C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525" y="1801813"/>
              <a:ext cx="123825" cy="127000"/>
            </a:xfrm>
            <a:custGeom>
              <a:avLst/>
              <a:gdLst/>
              <a:ahLst/>
              <a:cxnLst/>
              <a:rect l="0" t="0" r="r" b="b"/>
              <a:pathLst>
                <a:path w="78" h="80">
                  <a:moveTo>
                    <a:pt x="6" y="80"/>
                  </a:moveTo>
                  <a:lnTo>
                    <a:pt x="0" y="71"/>
                  </a:lnTo>
                  <a:lnTo>
                    <a:pt x="69" y="0"/>
                  </a:lnTo>
                  <a:lnTo>
                    <a:pt x="78" y="9"/>
                  </a:lnTo>
                  <a:lnTo>
                    <a:pt x="6" y="8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dgm="http://schemas.openxmlformats.org/drawingml/2006/diagram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Freeform 18">
              <a:extLst>
                <a:ext uri="{FF2B5EF4-FFF2-40B4-BE49-F238E27FC236}">
                  <a16:creationId xmlns:a16="http://schemas.microsoft.com/office/drawing/2014/main" id="{54BB8F48-D800-442A-A603-979FE924B4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9525" y="3549650"/>
              <a:ext cx="147638" cy="481013"/>
            </a:xfrm>
            <a:custGeom>
              <a:avLst/>
              <a:gdLst/>
              <a:ahLst/>
              <a:cxnLst/>
              <a:rect l="0" t="0" r="r" b="b"/>
              <a:pathLst>
                <a:path w="93" h="303">
                  <a:moveTo>
                    <a:pt x="93" y="303"/>
                  </a:moveTo>
                  <a:lnTo>
                    <a:pt x="78" y="303"/>
                  </a:lnTo>
                  <a:lnTo>
                    <a:pt x="78" y="78"/>
                  </a:lnTo>
                  <a:lnTo>
                    <a:pt x="0" y="12"/>
                  </a:lnTo>
                  <a:lnTo>
                    <a:pt x="12" y="0"/>
                  </a:lnTo>
                  <a:lnTo>
                    <a:pt x="93" y="69"/>
                  </a:lnTo>
                  <a:lnTo>
                    <a:pt x="93" y="30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dgm="http://schemas.openxmlformats.org/drawingml/2006/diagram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Freeform 19">
              <a:extLst>
                <a:ext uri="{FF2B5EF4-FFF2-40B4-BE49-F238E27FC236}">
                  <a16:creationId xmlns:a16="http://schemas.microsoft.com/office/drawing/2014/main" id="{6E863078-201C-4DC0-8D49-077300CE509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28587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dgm="http://schemas.openxmlformats.org/drawingml/2006/diagram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Freeform 20">
              <a:extLst>
                <a:ext uri="{FF2B5EF4-FFF2-40B4-BE49-F238E27FC236}">
                  <a16:creationId xmlns:a16="http://schemas.microsoft.com/office/drawing/2014/main" id="{6A07EBB6-75B0-4867-9AAF-7A645F41484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04787" y="1849438"/>
              <a:ext cx="114300" cy="107950"/>
            </a:xfrm>
            <a:custGeom>
              <a:avLst/>
              <a:gdLst/>
              <a:ahLst/>
              <a:cxnLst/>
              <a:rect l="0" t="0" r="r" b="b"/>
              <a:pathLst>
                <a:path w="24" h="23">
                  <a:moveTo>
                    <a:pt x="12" y="23"/>
                  </a:moveTo>
                  <a:cubicBezTo>
                    <a:pt x="6" y="23"/>
                    <a:pt x="0" y="18"/>
                    <a:pt x="0" y="12"/>
                  </a:cubicBezTo>
                  <a:cubicBezTo>
                    <a:pt x="0" y="5"/>
                    <a:pt x="6" y="0"/>
                    <a:pt x="12" y="0"/>
                  </a:cubicBezTo>
                  <a:cubicBezTo>
                    <a:pt x="18" y="0"/>
                    <a:pt x="24" y="5"/>
                    <a:pt x="24" y="12"/>
                  </a:cubicBezTo>
                  <a:cubicBezTo>
                    <a:pt x="24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20" y="16"/>
                    <a:pt x="20" y="12"/>
                  </a:cubicBezTo>
                  <a:cubicBezTo>
                    <a:pt x="20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dgm="http://schemas.openxmlformats.org/drawingml/2006/diagram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" name="Rectangle 21">
              <a:extLst>
                <a:ext uri="{FF2B5EF4-FFF2-40B4-BE49-F238E27FC236}">
                  <a16:creationId xmlns:a16="http://schemas.microsoft.com/office/drawing/2014/main" id="{FA40A456-C685-468E-802E-FC9DF586AF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3350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dgm="http://schemas.openxmlformats.org/drawingml/2006/diagram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" name="Freeform 22">
              <a:extLst>
                <a:ext uri="{FF2B5EF4-FFF2-40B4-BE49-F238E27FC236}">
                  <a16:creationId xmlns:a16="http://schemas.microsoft.com/office/drawing/2014/main" id="{F101202F-1B2A-414C-83B7-9327E599C69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23837" y="5041900"/>
              <a:ext cx="369888" cy="1801813"/>
            </a:xfrm>
            <a:custGeom>
              <a:avLst/>
              <a:gdLst/>
              <a:ahLst/>
              <a:cxnLst/>
              <a:rect l="0" t="0" r="r" b="b"/>
              <a:pathLst>
                <a:path w="233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8" y="0"/>
                  </a:lnTo>
                  <a:lnTo>
                    <a:pt x="233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dgm="http://schemas.openxmlformats.org/drawingml/2006/diagram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" name="Freeform 23">
              <a:extLst>
                <a:ext uri="{FF2B5EF4-FFF2-40B4-BE49-F238E27FC236}">
                  <a16:creationId xmlns:a16="http://schemas.microsoft.com/office/drawing/2014/main" id="{4CC9B21F-B169-47E9-9B97-3BB645B29C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2387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dgm="http://schemas.openxmlformats.org/drawingml/2006/diagram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" name="Freeform 24">
              <a:extLst>
                <a:ext uri="{FF2B5EF4-FFF2-40B4-BE49-F238E27FC236}">
                  <a16:creationId xmlns:a16="http://schemas.microsoft.com/office/drawing/2014/main" id="{BC5FF733-2B71-4734-AD6A-5B35D99A357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4288" y="5627688"/>
              <a:ext cx="85725" cy="1216025"/>
            </a:xfrm>
            <a:custGeom>
              <a:avLst/>
              <a:gdLst/>
              <a:ahLst/>
              <a:cxnLst/>
              <a:rect l="0" t="0" r="r" b="b"/>
              <a:pathLst>
                <a:path w="54" h="766">
                  <a:moveTo>
                    <a:pt x="54" y="766"/>
                  </a:moveTo>
                  <a:lnTo>
                    <a:pt x="36" y="766"/>
                  </a:lnTo>
                  <a:lnTo>
                    <a:pt x="36" y="149"/>
                  </a:lnTo>
                  <a:lnTo>
                    <a:pt x="0" y="3"/>
                  </a:lnTo>
                  <a:lnTo>
                    <a:pt x="18" y="0"/>
                  </a:lnTo>
                  <a:lnTo>
                    <a:pt x="54" y="146"/>
                  </a:lnTo>
                  <a:lnTo>
                    <a:pt x="54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dgm="http://schemas.openxmlformats.org/drawingml/2006/diagram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" name="Freeform 25">
              <a:extLst>
                <a:ext uri="{FF2B5EF4-FFF2-40B4-BE49-F238E27FC236}">
                  <a16:creationId xmlns:a16="http://schemas.microsoft.com/office/drawing/2014/main" id="{0BCEB342-9AFC-4DCB-B92F-E08DC9594A9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27050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dgm="http://schemas.openxmlformats.org/drawingml/2006/diagram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" name="Freeform 26">
              <a:extLst>
                <a:ext uri="{FF2B5EF4-FFF2-40B4-BE49-F238E27FC236}">
                  <a16:creationId xmlns:a16="http://schemas.microsoft.com/office/drawing/2014/main" id="{3B9B4933-5C48-49CF-9C6A-A29413150C7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09562" y="5422900"/>
              <a:ext cx="374650" cy="1425575"/>
            </a:xfrm>
            <a:custGeom>
              <a:avLst/>
              <a:gdLst/>
              <a:ahLst/>
              <a:cxnLst/>
              <a:rect l="0" t="0" r="r" b="b"/>
              <a:pathLst>
                <a:path w="236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3" y="512"/>
                  </a:lnTo>
                  <a:lnTo>
                    <a:pt x="221" y="0"/>
                  </a:lnTo>
                  <a:lnTo>
                    <a:pt x="236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dgm="http://schemas.openxmlformats.org/drawingml/2006/diagram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" name="Freeform 27">
              <a:extLst>
                <a:ext uri="{FF2B5EF4-FFF2-40B4-BE49-F238E27FC236}">
                  <a16:creationId xmlns:a16="http://schemas.microsoft.com/office/drawing/2014/main" id="{404FC76C-600A-482C-8386-F77ACBCCA5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69912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dgm="http://schemas.openxmlformats.org/drawingml/2006/diagram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" name="Freeform 28">
              <a:extLst>
                <a:ext uri="{FF2B5EF4-FFF2-40B4-BE49-F238E27FC236}">
                  <a16:creationId xmlns:a16="http://schemas.microsoft.com/office/drawing/2014/main" id="{E8C5D50B-A590-4AAE-A748-113B62DADAA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12775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dgm="http://schemas.openxmlformats.org/drawingml/2006/diagram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" name="Freeform 29">
              <a:extLst>
                <a:ext uri="{FF2B5EF4-FFF2-40B4-BE49-F238E27FC236}">
                  <a16:creationId xmlns:a16="http://schemas.microsoft.com/office/drawing/2014/main" id="{6C045F21-7031-4278-BFEE-A9E856ADA9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12775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dgm="http://schemas.openxmlformats.org/drawingml/2006/diagram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" name="Freeform 30">
              <a:extLst>
                <a:ext uri="{FF2B5EF4-FFF2-40B4-BE49-F238E27FC236}">
                  <a16:creationId xmlns:a16="http://schemas.microsoft.com/office/drawing/2014/main" id="{20EE11A6-3412-4362-8A81-592A15F2A1C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9925" y="6330950"/>
              <a:ext cx="417513" cy="517525"/>
            </a:xfrm>
            <a:custGeom>
              <a:avLst/>
              <a:gdLst/>
              <a:ahLst/>
              <a:cxnLst/>
              <a:rect l="0" t="0" r="r" b="b"/>
              <a:pathLst>
                <a:path w="263" h="326">
                  <a:moveTo>
                    <a:pt x="15" y="326"/>
                  </a:moveTo>
                  <a:lnTo>
                    <a:pt x="0" y="320"/>
                  </a:lnTo>
                  <a:lnTo>
                    <a:pt x="45" y="206"/>
                  </a:lnTo>
                  <a:lnTo>
                    <a:pt x="48" y="206"/>
                  </a:lnTo>
                  <a:lnTo>
                    <a:pt x="254" y="0"/>
                  </a:lnTo>
                  <a:lnTo>
                    <a:pt x="263" y="12"/>
                  </a:lnTo>
                  <a:lnTo>
                    <a:pt x="60" y="215"/>
                  </a:lnTo>
                  <a:lnTo>
                    <a:pt x="15" y="3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dgm="http://schemas.openxmlformats.org/drawingml/2006/diagram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" name="Freeform 31">
              <a:extLst>
                <a:ext uri="{FF2B5EF4-FFF2-40B4-BE49-F238E27FC236}">
                  <a16:creationId xmlns:a16="http://schemas.microsoft.com/office/drawing/2014/main" id="{A376EBB9-93F5-4B6F-95B3-C36B6C851E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337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dgm="http://schemas.openxmlformats.org/drawingml/2006/diagram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9997" y="1254035"/>
            <a:ext cx="2287884" cy="4002222"/>
          </a:xfrm>
        </p:spPr>
        <p:txBody>
          <a:bodyPr>
            <a:normAutofit/>
          </a:bodyPr>
          <a:lstStyle/>
          <a:p>
            <a:r>
              <a:rPr lang="mk-MK" sz="3100" dirty="0">
                <a:solidFill>
                  <a:srgbClr val="FFFFFF"/>
                </a:solidFill>
              </a:rPr>
              <a:t>Принципи на процесот</a:t>
            </a:r>
          </a:p>
        </p:txBody>
      </p:sp>
      <p:sp useBgFill="1">
        <p:nvSpPr>
          <p:cNvPr id="42" name="Round Diagonal Corner Rectangle 6">
            <a:extLst>
              <a:ext uri="{FF2B5EF4-FFF2-40B4-BE49-F238E27FC236}">
                <a16:creationId xmlns:a16="http://schemas.microsoft.com/office/drawing/2014/main" id="{092ADBCF-B973-4C52-B740-4963E95B35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4951" y="853439"/>
            <a:ext cx="5240607" cy="4760505"/>
          </a:xfrm>
          <a:prstGeom prst="round2DiagRect">
            <a:avLst>
              <a:gd name="adj1" fmla="val 7418"/>
              <a:gd name="adj2" fmla="val 0"/>
            </a:avLst>
          </a:prstGeom>
          <a:ln w="19050" cap="sq">
            <a:solidFill>
              <a:schemeClr val="bg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4" name="Group 43">
            <a:extLst>
              <a:ext uri="{FF2B5EF4-FFF2-40B4-BE49-F238E27FC236}">
                <a16:creationId xmlns:a16="http://schemas.microsoft.com/office/drawing/2014/main" id="{3FDD94EF-2C73-4E4C-8332-A75D8AC6BE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8534400" y="0"/>
            <a:ext cx="506016" cy="6848476"/>
            <a:chOff x="11364912" y="0"/>
            <a:chExt cx="674688" cy="6848476"/>
          </a:xfrm>
          <a:gradFill flip="none" rotWithShape="1">
            <a:gsLst>
              <a:gs pos="0">
                <a:schemeClr val="bg2"/>
              </a:gs>
              <a:gs pos="100000">
                <a:schemeClr val="bg2">
                  <a:lumMod val="60000"/>
                  <a:lumOff val="40000"/>
                  <a:alpha val="60000"/>
                </a:schemeClr>
              </a:gs>
            </a:gsLst>
            <a:lin ang="5400000" scaled="0"/>
            <a:tileRect/>
          </a:gradFill>
        </p:grpSpPr>
        <p:sp>
          <p:nvSpPr>
            <p:cNvPr id="45" name="Freeform 32">
              <a:extLst>
                <a:ext uri="{FF2B5EF4-FFF2-40B4-BE49-F238E27FC236}">
                  <a16:creationId xmlns:a16="http://schemas.microsoft.com/office/drawing/2014/main" id="{16EF4FCE-B4BF-485E-B545-95827107AD6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483975" y="0"/>
              <a:ext cx="417513" cy="512763"/>
            </a:xfrm>
            <a:custGeom>
              <a:avLst/>
              <a:gdLst/>
              <a:ahLst/>
              <a:cxnLst/>
              <a:rect l="0" t="0" r="r" b="b"/>
              <a:pathLst>
                <a:path w="263" h="323">
                  <a:moveTo>
                    <a:pt x="12" y="323"/>
                  </a:moveTo>
                  <a:lnTo>
                    <a:pt x="0" y="314"/>
                  </a:lnTo>
                  <a:lnTo>
                    <a:pt x="203" y="108"/>
                  </a:lnTo>
                  <a:lnTo>
                    <a:pt x="248" y="0"/>
                  </a:lnTo>
                  <a:lnTo>
                    <a:pt x="263" y="6"/>
                  </a:lnTo>
                  <a:lnTo>
                    <a:pt x="218" y="117"/>
                  </a:lnTo>
                  <a:lnTo>
                    <a:pt x="218" y="117"/>
                  </a:lnTo>
                  <a:lnTo>
                    <a:pt x="12" y="32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dgm="http://schemas.openxmlformats.org/drawingml/2006/diagram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" name="Freeform 33">
              <a:extLst>
                <a:ext uri="{FF2B5EF4-FFF2-40B4-BE49-F238E27FC236}">
                  <a16:creationId xmlns:a16="http://schemas.microsoft.com/office/drawing/2014/main" id="{C2DD2F29-32E6-486A-A295-CB29680AD99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364912" y="474663"/>
              <a:ext cx="157163" cy="152400"/>
            </a:xfrm>
            <a:custGeom>
              <a:avLst/>
              <a:gdLst/>
              <a:ahLst/>
              <a:cxnLst/>
              <a:rect l="0" t="0" r="r" b="b"/>
              <a:pathLst>
                <a:path w="33" h="32">
                  <a:moveTo>
                    <a:pt x="17" y="32"/>
                  </a:moveTo>
                  <a:cubicBezTo>
                    <a:pt x="13" y="32"/>
                    <a:pt x="9" y="30"/>
                    <a:pt x="6" y="27"/>
                  </a:cubicBezTo>
                  <a:cubicBezTo>
                    <a:pt x="0" y="21"/>
                    <a:pt x="0" y="11"/>
                    <a:pt x="6" y="5"/>
                  </a:cubicBezTo>
                  <a:cubicBezTo>
                    <a:pt x="9" y="2"/>
                    <a:pt x="13" y="0"/>
                    <a:pt x="17" y="0"/>
                  </a:cubicBezTo>
                  <a:cubicBezTo>
                    <a:pt x="21" y="0"/>
                    <a:pt x="25" y="2"/>
                    <a:pt x="28" y="5"/>
                  </a:cubicBezTo>
                  <a:cubicBezTo>
                    <a:pt x="31" y="8"/>
                    <a:pt x="33" y="12"/>
                    <a:pt x="33" y="16"/>
                  </a:cubicBezTo>
                  <a:cubicBezTo>
                    <a:pt x="33" y="20"/>
                    <a:pt x="31" y="24"/>
                    <a:pt x="28" y="27"/>
                  </a:cubicBezTo>
                  <a:cubicBezTo>
                    <a:pt x="25" y="30"/>
                    <a:pt x="21" y="32"/>
                    <a:pt x="17" y="32"/>
                  </a:cubicBezTo>
                  <a:close/>
                  <a:moveTo>
                    <a:pt x="17" y="4"/>
                  </a:moveTo>
                  <a:cubicBezTo>
                    <a:pt x="14" y="4"/>
                    <a:pt x="11" y="6"/>
                    <a:pt x="9" y="8"/>
                  </a:cubicBezTo>
                  <a:cubicBezTo>
                    <a:pt x="4" y="12"/>
                    <a:pt x="4" y="20"/>
                    <a:pt x="9" y="24"/>
                  </a:cubicBezTo>
                  <a:cubicBezTo>
                    <a:pt x="11" y="27"/>
                    <a:pt x="14" y="28"/>
                    <a:pt x="17" y="28"/>
                  </a:cubicBezTo>
                  <a:cubicBezTo>
                    <a:pt x="20" y="28"/>
                    <a:pt x="23" y="27"/>
                    <a:pt x="26" y="24"/>
                  </a:cubicBezTo>
                  <a:cubicBezTo>
                    <a:pt x="30" y="20"/>
                    <a:pt x="30" y="12"/>
                    <a:pt x="26" y="8"/>
                  </a:cubicBezTo>
                  <a:cubicBezTo>
                    <a:pt x="23" y="6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dgm="http://schemas.openxmlformats.org/drawingml/2006/diagram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7" name="Freeform 34">
              <a:extLst>
                <a:ext uri="{FF2B5EF4-FFF2-40B4-BE49-F238E27FC236}">
                  <a16:creationId xmlns:a16="http://schemas.microsoft.com/office/drawing/2014/main" id="{B1A76276-E7B7-4550-9AFF-0A2E9EAEA45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631612" y="1539875"/>
              <a:ext cx="188913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dgm="http://schemas.openxmlformats.org/drawingml/2006/diagram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" name="Freeform 35">
              <a:extLst>
                <a:ext uri="{FF2B5EF4-FFF2-40B4-BE49-F238E27FC236}">
                  <a16:creationId xmlns:a16="http://schemas.microsoft.com/office/drawing/2014/main" id="{EAFC4E0E-3390-457C-BCC9-A2479C10FE4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31600" y="5694363"/>
              <a:ext cx="298450" cy="1154113"/>
            </a:xfrm>
            <a:custGeom>
              <a:avLst/>
              <a:gdLst/>
              <a:ahLst/>
              <a:cxnLst/>
              <a:rect l="0" t="0" r="r" b="b"/>
              <a:pathLst>
                <a:path w="188" h="727">
                  <a:moveTo>
                    <a:pt x="15" y="727"/>
                  </a:moveTo>
                  <a:lnTo>
                    <a:pt x="0" y="727"/>
                  </a:lnTo>
                  <a:lnTo>
                    <a:pt x="0" y="407"/>
                  </a:lnTo>
                  <a:lnTo>
                    <a:pt x="0" y="407"/>
                  </a:lnTo>
                  <a:lnTo>
                    <a:pt x="176" y="0"/>
                  </a:lnTo>
                  <a:lnTo>
                    <a:pt x="188" y="6"/>
                  </a:lnTo>
                  <a:lnTo>
                    <a:pt x="15" y="410"/>
                  </a:lnTo>
                  <a:lnTo>
                    <a:pt x="15" y="72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dgm="http://schemas.openxmlformats.org/drawingml/2006/diagram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9" name="Freeform 36">
              <a:extLst>
                <a:ext uri="{FF2B5EF4-FFF2-40B4-BE49-F238E27FC236}">
                  <a16:creationId xmlns:a16="http://schemas.microsoft.com/office/drawing/2014/main" id="{D0E59BF7-C450-4448-B71A-80ECD878D3A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772900" y="5551488"/>
              <a:ext cx="157163" cy="155575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5"/>
                    <a:pt x="0" y="16"/>
                  </a:cubicBezTo>
                  <a:cubicBezTo>
                    <a:pt x="0" y="7"/>
                    <a:pt x="8" y="0"/>
                    <a:pt x="17" y="0"/>
                  </a:cubicBezTo>
                  <a:cubicBezTo>
                    <a:pt x="26" y="0"/>
                    <a:pt x="33" y="7"/>
                    <a:pt x="33" y="16"/>
                  </a:cubicBezTo>
                  <a:cubicBezTo>
                    <a:pt x="33" y="25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9"/>
                    <a:pt x="4" y="16"/>
                  </a:cubicBezTo>
                  <a:cubicBezTo>
                    <a:pt x="4" y="23"/>
                    <a:pt x="10" y="29"/>
                    <a:pt x="17" y="29"/>
                  </a:cubicBezTo>
                  <a:cubicBezTo>
                    <a:pt x="23" y="29"/>
                    <a:pt x="29" y="23"/>
                    <a:pt x="29" y="16"/>
                  </a:cubicBezTo>
                  <a:cubicBezTo>
                    <a:pt x="29" y="9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dgm="http://schemas.openxmlformats.org/drawingml/2006/diagram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0" name="Freeform 37">
              <a:extLst>
                <a:ext uri="{FF2B5EF4-FFF2-40B4-BE49-F238E27FC236}">
                  <a16:creationId xmlns:a16="http://schemas.microsoft.com/office/drawing/2014/main" id="{BAB182A0-0A27-42D3-A9D0-56E8B7F4ACE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710987" y="4763"/>
              <a:ext cx="304800" cy="1544638"/>
            </a:xfrm>
            <a:custGeom>
              <a:avLst/>
              <a:gdLst/>
              <a:ahLst/>
              <a:cxnLst/>
              <a:rect l="0" t="0" r="r" b="b"/>
              <a:pathLst>
                <a:path w="192" h="973">
                  <a:moveTo>
                    <a:pt x="15" y="973"/>
                  </a:moveTo>
                  <a:lnTo>
                    <a:pt x="0" y="973"/>
                  </a:lnTo>
                  <a:lnTo>
                    <a:pt x="0" y="790"/>
                  </a:lnTo>
                  <a:lnTo>
                    <a:pt x="174" y="614"/>
                  </a:lnTo>
                  <a:lnTo>
                    <a:pt x="174" y="0"/>
                  </a:lnTo>
                  <a:lnTo>
                    <a:pt x="192" y="0"/>
                  </a:lnTo>
                  <a:lnTo>
                    <a:pt x="192" y="620"/>
                  </a:lnTo>
                  <a:lnTo>
                    <a:pt x="15" y="796"/>
                  </a:lnTo>
                  <a:lnTo>
                    <a:pt x="15" y="97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dgm="http://schemas.openxmlformats.org/drawingml/2006/diagram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" name="Freeform 38">
              <a:extLst>
                <a:ext uri="{FF2B5EF4-FFF2-40B4-BE49-F238E27FC236}">
                  <a16:creationId xmlns:a16="http://schemas.microsoft.com/office/drawing/2014/main" id="{4C9A08D9-525C-448E-A071-78226848F44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636375" y="4867275"/>
              <a:ext cx="188913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dgm="http://schemas.openxmlformats.org/drawingml/2006/diagram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" name="Freeform 39">
              <a:extLst>
                <a:ext uri="{FF2B5EF4-FFF2-40B4-BE49-F238E27FC236}">
                  <a16:creationId xmlns:a16="http://schemas.microsoft.com/office/drawing/2014/main" id="{E7818D96-423C-499F-A080-00EF0B9D48C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441112" y="5046663"/>
              <a:ext cx="307975" cy="1801813"/>
            </a:xfrm>
            <a:custGeom>
              <a:avLst/>
              <a:gdLst/>
              <a:ahLst/>
              <a:cxnLst/>
              <a:rect l="0" t="0" r="r" b="b"/>
              <a:pathLst>
                <a:path w="194" h="1135">
                  <a:moveTo>
                    <a:pt x="18" y="1135"/>
                  </a:moveTo>
                  <a:lnTo>
                    <a:pt x="0" y="1135"/>
                  </a:lnTo>
                  <a:lnTo>
                    <a:pt x="0" y="354"/>
                  </a:lnTo>
                  <a:lnTo>
                    <a:pt x="176" y="177"/>
                  </a:lnTo>
                  <a:lnTo>
                    <a:pt x="176" y="0"/>
                  </a:lnTo>
                  <a:lnTo>
                    <a:pt x="194" y="0"/>
                  </a:lnTo>
                  <a:lnTo>
                    <a:pt x="194" y="183"/>
                  </a:lnTo>
                  <a:lnTo>
                    <a:pt x="18" y="360"/>
                  </a:lnTo>
                  <a:lnTo>
                    <a:pt x="18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dgm="http://schemas.openxmlformats.org/drawingml/2006/diagram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" name="Freeform 40">
              <a:extLst>
                <a:ext uri="{FF2B5EF4-FFF2-40B4-BE49-F238E27FC236}">
                  <a16:creationId xmlns:a16="http://schemas.microsoft.com/office/drawing/2014/main" id="{059B8971-2367-46BA-8FCC-D001A6C369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849100" y="64166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dgm="http://schemas.openxmlformats.org/drawingml/2006/diagram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" name="Rectangle 41">
              <a:extLst>
                <a:ext uri="{FF2B5EF4-FFF2-40B4-BE49-F238E27FC236}">
                  <a16:creationId xmlns:a16="http://schemas.microsoft.com/office/drawing/2014/main" id="{E4DF0A08-11EF-495A-980F-2ED66FBB810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939587" y="6596063"/>
              <a:ext cx="23813" cy="2524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dgm="http://schemas.openxmlformats.org/drawingml/2006/diagram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F1871AEC-F911-720C-8663-8448447CD48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2343311"/>
              </p:ext>
            </p:extLst>
          </p:nvPr>
        </p:nvGraphicFramePr>
        <p:xfrm>
          <a:off x="3317965" y="1254035"/>
          <a:ext cx="4722223" cy="400222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5123" y="234603"/>
            <a:ext cx="7429499" cy="767830"/>
          </a:xfrm>
        </p:spPr>
        <p:txBody>
          <a:bodyPr/>
          <a:lstStyle/>
          <a:p>
            <a:r>
              <a:rPr dirty="0" err="1"/>
              <a:t>Фази</a:t>
            </a:r>
            <a:r>
              <a:rPr dirty="0"/>
              <a:t> </a:t>
            </a:r>
            <a:r>
              <a:rPr dirty="0" err="1"/>
              <a:t>на</a:t>
            </a:r>
            <a:r>
              <a:rPr dirty="0"/>
              <a:t> </a:t>
            </a:r>
            <a:r>
              <a:rPr dirty="0" err="1"/>
              <a:t>процесот</a:t>
            </a:r>
            <a:endParaRPr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42B3C4BB-03B5-2486-33FC-7AAB6A711DE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49610442"/>
              </p:ext>
            </p:extLst>
          </p:nvPr>
        </p:nvGraphicFramePr>
        <p:xfrm>
          <a:off x="1165123" y="1120878"/>
          <a:ext cx="7120436" cy="5265174"/>
        </p:xfrm>
        <a:graphic>
          <a:graphicData uri="http://schemas.openxmlformats.org/drawingml/2006/table">
            <a:tbl>
              <a:tblPr>
                <a:tableStyleId>{D113A9D2-9D6B-4929-AA2D-F23B5EE8CBE7}</a:tableStyleId>
              </a:tblPr>
              <a:tblGrid>
                <a:gridCol w="1681316">
                  <a:extLst>
                    <a:ext uri="{9D8B030D-6E8A-4147-A177-3AD203B41FA5}">
                      <a16:colId xmlns:a16="http://schemas.microsoft.com/office/drawing/2014/main" val="1932159802"/>
                    </a:ext>
                  </a:extLst>
                </a:gridCol>
                <a:gridCol w="5439120">
                  <a:extLst>
                    <a:ext uri="{9D8B030D-6E8A-4147-A177-3AD203B41FA5}">
                      <a16:colId xmlns:a16="http://schemas.microsoft.com/office/drawing/2014/main" val="357056066"/>
                    </a:ext>
                  </a:extLst>
                </a:gridCol>
              </a:tblGrid>
              <a:tr h="28915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mk-MK" sz="1600" b="1"/>
                        <a:t>ФАЗА</a:t>
                      </a:r>
                      <a:endParaRPr lang="mk-MK" sz="1600"/>
                    </a:p>
                  </a:txBody>
                  <a:tcPr marL="35775" marR="35775" marT="17887" marB="1788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mk-MK" sz="1600" b="1"/>
                        <a:t>КРАТОК ОПИС</a:t>
                      </a:r>
                      <a:endParaRPr lang="mk-MK" sz="1600"/>
                    </a:p>
                  </a:txBody>
                  <a:tcPr marL="35775" marR="35775" marT="17887" marB="1788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57335016"/>
                  </a:ext>
                </a:extLst>
              </a:tr>
              <a:tr h="793476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mk-MK" sz="1600" b="1"/>
                        <a:t>ПОДГОТОВКА</a:t>
                      </a:r>
                      <a:endParaRPr lang="mk-MK" sz="1600"/>
                    </a:p>
                  </a:txBody>
                  <a:tcPr marL="35775" marR="35775" marT="17887" marB="1788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ü"/>
                      </a:pPr>
                      <a:r>
                        <a:rPr lang="ru-RU" sz="1600" dirty="0"/>
                        <a:t>Јавен повик до сите 80 општини и Град Скопје.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ü"/>
                      </a:pPr>
                      <a:r>
                        <a:rPr lang="ru-RU" sz="1600" dirty="0"/>
                        <a:t>Доставување на унифициран прашалник/форма за пополнување.</a:t>
                      </a:r>
                    </a:p>
                  </a:txBody>
                  <a:tcPr marL="35775" marR="35775" marT="17887" marB="1788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36588252"/>
                  </a:ext>
                </a:extLst>
              </a:tr>
              <a:tr h="1297796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mk-MK" sz="1600" b="1" dirty="0"/>
                        <a:t>ПРИБИРАЊЕ НА ПОДАТОЦИ</a:t>
                      </a:r>
                      <a:endParaRPr lang="mk-MK" sz="1600" dirty="0"/>
                    </a:p>
                  </a:txBody>
                  <a:tcPr marL="35775" marR="35775" marT="17887" marB="1788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ü"/>
                      </a:pPr>
                      <a:r>
                        <a:rPr lang="ru-RU" sz="1600" dirty="0"/>
                        <a:t>Општините доставуваат пополнети прашалници и придружна документација. 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ü"/>
                      </a:pPr>
                      <a:r>
                        <a:rPr lang="ru-RU" sz="1600" dirty="0"/>
                        <a:t>Се собираат податоци за финансиски показатели, институционални и човечки капацитети, и усогласеност со национални стратегии.</a:t>
                      </a:r>
                    </a:p>
                  </a:txBody>
                  <a:tcPr marL="35775" marR="35775" marT="17887" marB="1788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49002905"/>
                  </a:ext>
                </a:extLst>
              </a:tr>
              <a:tr h="1297796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mk-MK" sz="1600" b="1"/>
                        <a:t>ЕВАЛУАЦИЈА</a:t>
                      </a:r>
                      <a:endParaRPr lang="mk-MK" sz="1600"/>
                    </a:p>
                  </a:txBody>
                  <a:tcPr marL="35775" marR="35775" marT="17887" marB="1788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ü"/>
                      </a:pPr>
                      <a:r>
                        <a:rPr lang="ru-RU" sz="1600" dirty="0"/>
                        <a:t>Бодување според дефинирани критериуми: потреби, финансиска и институционална подготвеност, географска и етничка рамнотежа. 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ü"/>
                      </a:pPr>
                      <a:r>
                        <a:rPr lang="ru-RU" sz="1600" dirty="0"/>
                        <a:t>Се изготвува ранг-листа на сите општини за приоретизација на поддршката.</a:t>
                      </a:r>
                    </a:p>
                  </a:txBody>
                  <a:tcPr marL="35775" marR="35775" marT="17887" marB="1788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08203557"/>
                  </a:ext>
                </a:extLst>
              </a:tr>
              <a:tr h="1045636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mk-MK" sz="1600" b="1"/>
                        <a:t>ФИНАЛНА ОДЛУКА</a:t>
                      </a:r>
                      <a:endParaRPr lang="mk-MK" sz="1600"/>
                    </a:p>
                  </a:txBody>
                  <a:tcPr marL="35775" marR="35775" marT="17887" marB="1788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ü"/>
                      </a:pPr>
                      <a:r>
                        <a:rPr lang="ru-RU" sz="1600" dirty="0"/>
                        <a:t>Се избираат општините со највисок ранг. 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ü"/>
                      </a:pPr>
                      <a:r>
                        <a:rPr lang="ru-RU" sz="1600" dirty="0"/>
                        <a:t>Во случај на изедначени резултати се применуваат дополнителни правила (развоен јаз, институционални капацитети, демографски аспекти).</a:t>
                      </a:r>
                    </a:p>
                  </a:txBody>
                  <a:tcPr marL="35775" marR="35775" marT="17887" marB="1788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31417013"/>
                  </a:ext>
                </a:extLst>
              </a:tr>
              <a:tr h="54131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mk-MK" sz="1600" b="1"/>
                        <a:t>ОБЈАВУВАЊЕ</a:t>
                      </a:r>
                      <a:endParaRPr lang="mk-MK" sz="1600"/>
                    </a:p>
                  </a:txBody>
                  <a:tcPr marL="35775" marR="35775" marT="17887" marB="1788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ü"/>
                      </a:pPr>
                      <a:r>
                        <a:rPr lang="ru-RU" sz="1600" dirty="0"/>
                        <a:t>Објава на конечната листа со избрани општини и критериуми врз основа на кои е направена селекцијата.</a:t>
                      </a:r>
                    </a:p>
                  </a:txBody>
                  <a:tcPr marL="35775" marR="35775" marT="17887" marB="1788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5171743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1531" y="249809"/>
            <a:ext cx="7429499" cy="1225030"/>
          </a:xfrm>
        </p:spPr>
        <p:txBody>
          <a:bodyPr/>
          <a:lstStyle/>
          <a:p>
            <a:r>
              <a:rPr dirty="0" err="1"/>
              <a:t>Критериуми</a:t>
            </a:r>
            <a:r>
              <a:rPr dirty="0"/>
              <a:t> </a:t>
            </a:r>
            <a:r>
              <a:rPr dirty="0" err="1"/>
              <a:t>за</a:t>
            </a:r>
            <a:r>
              <a:rPr dirty="0"/>
              <a:t> </a:t>
            </a:r>
            <a:r>
              <a:rPr dirty="0" err="1"/>
              <a:t>подобност</a:t>
            </a:r>
            <a:endParaRPr dirty="0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596BF36A-329D-CD72-FE6F-1A67D98F422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1649577"/>
              </p:ext>
            </p:extLst>
          </p:nvPr>
        </p:nvGraphicFramePr>
        <p:xfrm>
          <a:off x="592970" y="1474837"/>
          <a:ext cx="7958060" cy="513335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3544" y="327514"/>
            <a:ext cx="7429499" cy="1478570"/>
          </a:xfrm>
        </p:spPr>
        <p:txBody>
          <a:bodyPr/>
          <a:lstStyle/>
          <a:p>
            <a:r>
              <a:rPr dirty="0" err="1"/>
              <a:t>Критериуми</a:t>
            </a:r>
            <a:r>
              <a:rPr dirty="0"/>
              <a:t> </a:t>
            </a:r>
            <a:r>
              <a:rPr dirty="0" err="1"/>
              <a:t>за</a:t>
            </a:r>
            <a:r>
              <a:rPr dirty="0"/>
              <a:t> </a:t>
            </a:r>
            <a:r>
              <a:rPr dirty="0" err="1"/>
              <a:t>бодување</a:t>
            </a:r>
            <a:endParaRPr dirty="0"/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B41DE224-6D1B-E2C7-DE95-F5CAE5B3D8A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63087290"/>
              </p:ext>
            </p:extLst>
          </p:nvPr>
        </p:nvGraphicFramePr>
        <p:xfrm>
          <a:off x="855663" y="1806083"/>
          <a:ext cx="7429500" cy="334110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57375">
                  <a:extLst>
                    <a:ext uri="{9D8B030D-6E8A-4147-A177-3AD203B41FA5}">
                      <a16:colId xmlns:a16="http://schemas.microsoft.com/office/drawing/2014/main" val="3415613637"/>
                    </a:ext>
                  </a:extLst>
                </a:gridCol>
                <a:gridCol w="1857375">
                  <a:extLst>
                    <a:ext uri="{9D8B030D-6E8A-4147-A177-3AD203B41FA5}">
                      <a16:colId xmlns:a16="http://schemas.microsoft.com/office/drawing/2014/main" val="707506899"/>
                    </a:ext>
                  </a:extLst>
                </a:gridCol>
                <a:gridCol w="2685793">
                  <a:extLst>
                    <a:ext uri="{9D8B030D-6E8A-4147-A177-3AD203B41FA5}">
                      <a16:colId xmlns:a16="http://schemas.microsoft.com/office/drawing/2014/main" val="486847036"/>
                    </a:ext>
                  </a:extLst>
                </a:gridCol>
                <a:gridCol w="1028957">
                  <a:extLst>
                    <a:ext uri="{9D8B030D-6E8A-4147-A177-3AD203B41FA5}">
                      <a16:colId xmlns:a16="http://schemas.microsoft.com/office/drawing/2014/main" val="2662997145"/>
                    </a:ext>
                  </a:extLst>
                </a:gridCol>
              </a:tblGrid>
              <a:tr h="27438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400" kern="0" dirty="0">
                          <a:effectLst/>
                        </a:rPr>
                        <a:t>Критериум</a:t>
                      </a:r>
                      <a:endParaRPr lang="en-US" sz="1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400" kern="0" dirty="0">
                          <a:effectLst/>
                        </a:rPr>
                        <a:t>Прашања / Индикатори</a:t>
                      </a:r>
                      <a:endParaRPr lang="en-US" sz="1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400" kern="0" dirty="0">
                          <a:effectLst/>
                        </a:rPr>
                        <a:t>Начин на бодување</a:t>
                      </a:r>
                      <a:endParaRPr lang="en-US" sz="1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400" kern="0" dirty="0" err="1">
                          <a:effectLst/>
                        </a:rPr>
                        <a:t>Макс</a:t>
                      </a:r>
                      <a:r>
                        <a:rPr lang="mk-MK" sz="1400" kern="0" dirty="0">
                          <a:effectLst/>
                        </a:rPr>
                        <a:t>. бодови</a:t>
                      </a:r>
                      <a:endParaRPr lang="en-US" sz="1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46048199"/>
                  </a:ext>
                </a:extLst>
              </a:tr>
              <a:tr h="1137388">
                <a:tc rowSpan="5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400" kern="0" dirty="0">
                          <a:effectLst/>
                        </a:rPr>
                        <a:t>Развојни потреби</a:t>
                      </a:r>
                      <a:endParaRPr lang="en-US" sz="1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400" kern="0" dirty="0">
                          <a:effectLst/>
                        </a:rPr>
                        <a:t>Регион</a:t>
                      </a:r>
                      <a:endParaRPr lang="en-US" sz="1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400" kern="0" dirty="0">
                          <a:effectLst/>
                        </a:rPr>
                        <a:t>Вардарски=5; Североисточен=5; Источен=4; Пелагониски=4; Југозападен=3; Југоисточен=3; Полошки=2; Скопски=1</a:t>
                      </a:r>
                      <a:endParaRPr lang="en-US" sz="1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400" kern="0" dirty="0">
                          <a:effectLst/>
                        </a:rPr>
                        <a:t>5</a:t>
                      </a:r>
                      <a:endParaRPr lang="en-US" sz="1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55438335"/>
                  </a:ext>
                </a:extLst>
              </a:tr>
              <a:tr h="27438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400" kern="0">
                          <a:effectLst/>
                        </a:rPr>
                        <a:t>Тип на општина</a:t>
                      </a:r>
                      <a:endParaRPr lang="en-US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400" kern="0" dirty="0">
                          <a:effectLst/>
                        </a:rPr>
                        <a:t>Рурална=5; Урбана=1</a:t>
                      </a:r>
                      <a:endParaRPr lang="en-US" sz="1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400" kern="0">
                          <a:effectLst/>
                        </a:rPr>
                        <a:t>5</a:t>
                      </a:r>
                      <a:endParaRPr lang="en-US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9274251"/>
                  </a:ext>
                </a:extLst>
              </a:tr>
              <a:tr h="61052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400" kern="0">
                          <a:effectLst/>
                        </a:rPr>
                        <a:t>% од трансфери во вкупни приходи</a:t>
                      </a:r>
                      <a:endParaRPr lang="en-US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400" kern="0">
                          <a:effectLst/>
                        </a:rPr>
                        <a:t>&gt;70%=5; 61–70%=4; 51–60%=3; 41–50%=2; ≤50%=1</a:t>
                      </a:r>
                      <a:endParaRPr lang="en-US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400" kern="0" dirty="0">
                          <a:effectLst/>
                        </a:rPr>
                        <a:t>5</a:t>
                      </a:r>
                      <a:endParaRPr lang="en-US" sz="1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74964975"/>
                  </a:ext>
                </a:extLst>
              </a:tr>
              <a:tr h="54071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400" kern="0">
                          <a:effectLst/>
                        </a:rPr>
                        <a:t>Реализација на буџет претходна година</a:t>
                      </a:r>
                      <a:endParaRPr lang="en-US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400" kern="0">
                          <a:effectLst/>
                        </a:rPr>
                        <a:t>&lt;70%=5; 70–85%=3; &gt;85%=1</a:t>
                      </a:r>
                      <a:endParaRPr lang="en-US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400" kern="0" dirty="0">
                          <a:effectLst/>
                        </a:rPr>
                        <a:t>5</a:t>
                      </a:r>
                      <a:endParaRPr lang="en-US" sz="1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27208937"/>
                  </a:ext>
                </a:extLst>
              </a:tr>
              <a:tr h="29994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400" kern="0">
                          <a:effectLst/>
                        </a:rPr>
                        <a:t>Блокирана сметка</a:t>
                      </a:r>
                      <a:endParaRPr lang="en-US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400" kern="0" dirty="0">
                          <a:effectLst/>
                        </a:rPr>
                        <a:t>Да=5, Не=1</a:t>
                      </a:r>
                      <a:endParaRPr lang="en-US" sz="1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mk-MK" sz="1400" kern="0" dirty="0">
                          <a:effectLst/>
                        </a:rPr>
                        <a:t>5</a:t>
                      </a:r>
                      <a:endParaRPr lang="en-US" sz="1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965377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TM04033919[[fn=Circuit]]</Template>
  <TotalTime>55</TotalTime>
  <Words>2392</Words>
  <Application>Microsoft Office PowerPoint</Application>
  <PresentationFormat>On-screen Show (4:3)</PresentationFormat>
  <Paragraphs>646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30" baseType="lpstr">
      <vt:lpstr>Aptos</vt:lpstr>
      <vt:lpstr>Arial</vt:lpstr>
      <vt:lpstr>Calibri</vt:lpstr>
      <vt:lpstr>Segoe UI Symbol</vt:lpstr>
      <vt:lpstr>Symbol</vt:lpstr>
      <vt:lpstr>Tw Cen MT</vt:lpstr>
      <vt:lpstr>Wingdings</vt:lpstr>
      <vt:lpstr>Circuit</vt:lpstr>
      <vt:lpstr>Процес за евидентирање на потребите и подготвеност на општините</vt:lpstr>
      <vt:lpstr>Цел на презентацијата</vt:lpstr>
      <vt:lpstr>Цел на Ресурсниот центар</vt:lpstr>
      <vt:lpstr>Континуирана достапност на поддршката</vt:lpstr>
      <vt:lpstr>Принципи на селекција во случај на голем број пристигнати барања и ограничен капацитет на Ресурсниот центар</vt:lpstr>
      <vt:lpstr>Принципи на процесот</vt:lpstr>
      <vt:lpstr>Фази на процесот</vt:lpstr>
      <vt:lpstr>Критериуми за подобност</vt:lpstr>
      <vt:lpstr>Критериуми за бодување</vt:lpstr>
      <vt:lpstr>Критериуми за бодување</vt:lpstr>
      <vt:lpstr>Критериуми за бодување</vt:lpstr>
      <vt:lpstr>Механизам при изедначени резултати</vt:lpstr>
      <vt:lpstr>Образец за евидентирање на потребите на општините и листа за утврдување на подготвеност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Очекувани резултати</vt:lpstr>
      <vt:lpstr>Следни чекори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Петровска Ана Марија</cp:lastModifiedBy>
  <cp:revision>3</cp:revision>
  <dcterms:created xsi:type="dcterms:W3CDTF">2013-01-27T09:14:16Z</dcterms:created>
  <dcterms:modified xsi:type="dcterms:W3CDTF">2025-11-11T20:57:27Z</dcterms:modified>
  <cp:category/>
</cp:coreProperties>
</file>